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2" r:id="rId4"/>
  </p:sldMasterIdLst>
  <p:notesMasterIdLst>
    <p:notesMasterId r:id="rId35"/>
  </p:notesMasterIdLst>
  <p:handoutMasterIdLst>
    <p:handoutMasterId r:id="rId36"/>
  </p:handoutMasterIdLst>
  <p:sldIdLst>
    <p:sldId id="256" r:id="rId5"/>
    <p:sldId id="257" r:id="rId6"/>
    <p:sldId id="283" r:id="rId7"/>
    <p:sldId id="287" r:id="rId8"/>
    <p:sldId id="279" r:id="rId9"/>
    <p:sldId id="277" r:id="rId10"/>
    <p:sldId id="297" r:id="rId11"/>
    <p:sldId id="262" r:id="rId12"/>
    <p:sldId id="263" r:id="rId13"/>
    <p:sldId id="286" r:id="rId14"/>
    <p:sldId id="264" r:id="rId15"/>
    <p:sldId id="284" r:id="rId16"/>
    <p:sldId id="285" r:id="rId17"/>
    <p:sldId id="265" r:id="rId18"/>
    <p:sldId id="278" r:id="rId19"/>
    <p:sldId id="292" r:id="rId20"/>
    <p:sldId id="266" r:id="rId21"/>
    <p:sldId id="268" r:id="rId22"/>
    <p:sldId id="269" r:id="rId23"/>
    <p:sldId id="281" r:id="rId24"/>
    <p:sldId id="280" r:id="rId25"/>
    <p:sldId id="295" r:id="rId26"/>
    <p:sldId id="289" r:id="rId27"/>
    <p:sldId id="293" r:id="rId28"/>
    <p:sldId id="290" r:id="rId29"/>
    <p:sldId id="294" r:id="rId30"/>
    <p:sldId id="270" r:id="rId31"/>
    <p:sldId id="296" r:id="rId32"/>
    <p:sldId id="271" r:id="rId33"/>
    <p:sldId id="272" r:id="rId34"/>
  </p:sldIdLst>
  <p:sldSz cx="9144000" cy="5143500" type="screen16x9"/>
  <p:notesSz cx="6858000" cy="9144000"/>
  <p:embeddedFontLst>
    <p:embeddedFont>
      <p:font typeface="Amatic SC" panose="00000500000000000000" pitchFamily="2" charset="-79"/>
      <p:regular r:id="rId37"/>
      <p:bold r:id="rId38"/>
    </p:embeddedFont>
    <p:embeddedFont>
      <p:font typeface="Lato" panose="020F0502020204030203" pitchFamily="34" charset="0"/>
      <p:regular r:id="rId39"/>
      <p:bold r:id="rId40"/>
      <p:italic r:id="rId41"/>
      <p:boldItalic r:id="rId42"/>
    </p:embeddedFont>
    <p:embeddedFont>
      <p:font typeface="Univers Condensed" panose="020B0506020202050204" pitchFamily="3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AC763C-1A7E-41BF-BA7A-DAE9E49BBA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5D12F3-CBF7-48BA-B102-5C2C7B77B7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19BF79-04F7-4F56-B7C1-9B7306EDFE71}" type="datetimeFigureOut">
              <a:rPr lang="en-US" smtClean="0"/>
              <a:t>8/13/2025</a:t>
            </a:fld>
            <a:endParaRPr lang="en-US"/>
          </a:p>
        </p:txBody>
      </p:sp>
      <p:sp>
        <p:nvSpPr>
          <p:cNvPr id="4" name="Footer Placeholder 3">
            <a:extLst>
              <a:ext uri="{FF2B5EF4-FFF2-40B4-BE49-F238E27FC236}">
                <a16:creationId xmlns:a16="http://schemas.microsoft.com/office/drawing/2014/main" id="{6065FA22-5067-486E-837B-37E28C8EB7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A7DC58-633C-4085-B04D-58D91D20BE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1AA7DD-4BB9-46C8-BE9D-D01925C66FEC}" type="slidenum">
              <a:rPr lang="en-US" smtClean="0"/>
              <a:t>‹#›</a:t>
            </a:fld>
            <a:endParaRPr lang="en-US"/>
          </a:p>
        </p:txBody>
      </p:sp>
    </p:spTree>
    <p:extLst>
      <p:ext uri="{BB962C8B-B14F-4D97-AF65-F5344CB8AC3E}">
        <p14:creationId xmlns:p14="http://schemas.microsoft.com/office/powerpoint/2010/main" val="4033747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9025998d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9025998d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025998d5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9025998d5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92966dcf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92966dcf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6f83aa9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6f83aa9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9025998d5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9025998d5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83aa9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83aa9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c6f83aa9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c6f83aa9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901ffe0fc1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901ffe0fc1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9025998d5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9025998d5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901ffe0fc1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901ffe0fc1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01ffe0fc1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01ffe0fc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901ffe0fc1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901ffe0fc1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025998d5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9025998d5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508819" y="667365"/>
            <a:ext cx="7492181" cy="2698955"/>
          </a:xfrm>
        </p:spPr>
        <p:txBody>
          <a:bodyPr anchor="t">
            <a:norm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508820" y="3366319"/>
            <a:ext cx="5243832" cy="977081"/>
          </a:xfrm>
        </p:spPr>
        <p:txBody>
          <a:bodyPr anchor="b">
            <a:normAutofit/>
          </a:bodyPr>
          <a:lstStyle>
            <a:lvl1pPr marL="0" indent="0" algn="l">
              <a:buNone/>
              <a:defRPr sz="3556"/>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12575099-B3AD-44D7-919B-BCB6DC3E7F21}" type="datetimeFigureOut">
              <a:rPr lang="en-US" dirty="0"/>
              <a:t>8/13/2025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E30AF5A0-43BB-4336-8627-9123B9144D80}" type="slidenum">
              <a:rPr lang="en-US" dirty="0"/>
              <a:t>‹#›</a:t>
            </a:fld>
            <a:endParaRPr lang="en-US"/>
          </a:p>
        </p:txBody>
      </p:sp>
    </p:spTree>
    <p:extLst>
      <p:ext uri="{BB962C8B-B14F-4D97-AF65-F5344CB8AC3E}">
        <p14:creationId xmlns:p14="http://schemas.microsoft.com/office/powerpoint/2010/main" val="75333546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F18115DA-6CBC-4AEF-A85F-371C66916CF8}" type="datetimeFigureOut">
              <a:rPr lang="en-US" dirty="0"/>
              <a:t>8/13/2025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E30AF5A0-43BB-4336-8627-9123B9144D80}" type="slidenum">
              <a:rPr lang="en-US" dirty="0"/>
              <a:t>‹#›</a:t>
            </a:fld>
            <a:endParaRPr lang="en-US"/>
          </a:p>
        </p:txBody>
      </p:sp>
    </p:spTree>
    <p:extLst>
      <p:ext uri="{BB962C8B-B14F-4D97-AF65-F5344CB8AC3E}">
        <p14:creationId xmlns:p14="http://schemas.microsoft.com/office/powerpoint/2010/main" val="108500576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6931742" y="748480"/>
            <a:ext cx="1761782" cy="37387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628650" y="748480"/>
            <a:ext cx="6303092" cy="37387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A6007E4-95E8-4ABC-B20B-51235318A487}" type="datetimeFigureOut">
              <a:rPr lang="en-US" dirty="0"/>
              <a:t>8/13/2025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E30AF5A0-43BB-4336-8627-9123B9144D80}" type="slidenum">
              <a:rPr lang="en-US" dirty="0"/>
              <a:t>‹#›</a:t>
            </a:fld>
            <a:endParaRPr lang="en-US"/>
          </a:p>
        </p:txBody>
      </p:sp>
    </p:spTree>
    <p:extLst>
      <p:ext uri="{BB962C8B-B14F-4D97-AF65-F5344CB8AC3E}">
        <p14:creationId xmlns:p14="http://schemas.microsoft.com/office/powerpoint/2010/main" val="55769867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96745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1289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8"/>
        <p:cNvGrpSpPr/>
        <p:nvPr/>
      </p:nvGrpSpPr>
      <p:grpSpPr>
        <a:xfrm>
          <a:off x="0" y="0"/>
          <a:ext cx="0" cy="0"/>
          <a:chOff x="0" y="0"/>
          <a:chExt cx="0" cy="0"/>
        </a:xfrm>
      </p:grpSpPr>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59373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53112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A4BF121-2723-4D35-ADA9-215CD054C4BC}" type="datetimeFigureOut">
              <a:rPr lang="en-US" dirty="0"/>
              <a:t>8/13/2025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E30AF5A0-43BB-4336-8627-9123B9144D80}" type="slidenum">
              <a:rPr lang="en-US" dirty="0"/>
              <a:t>‹#›</a:t>
            </a:fld>
            <a:endParaRPr lang="en-US"/>
          </a:p>
        </p:txBody>
      </p:sp>
    </p:spTree>
    <p:extLst>
      <p:ext uri="{BB962C8B-B14F-4D97-AF65-F5344CB8AC3E}">
        <p14:creationId xmlns:p14="http://schemas.microsoft.com/office/powerpoint/2010/main" val="94180788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536538" y="1282304"/>
            <a:ext cx="7974050" cy="2139553"/>
          </a:xfrm>
        </p:spPr>
        <p:txBody>
          <a:bodyPr anchor="b"/>
          <a:lstStyle>
            <a:lvl1pPr>
              <a:defRPr sz="10667"/>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536538" y="3442098"/>
            <a:ext cx="7974050" cy="1125140"/>
          </a:xfrm>
        </p:spPr>
        <p:txBody>
          <a:bodyPr/>
          <a:lstStyle>
            <a:lvl1pPr marL="0" indent="0">
              <a:buNone/>
              <a:defRPr sz="4267">
                <a:solidFill>
                  <a:schemeClr val="tx1">
                    <a:tint val="75000"/>
                  </a:schemeClr>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C54F54BA-4BC6-480F-839C-951A49B248A9}" type="datetimeFigureOut">
              <a:rPr lang="en-US" dirty="0"/>
              <a:t>8/13/2025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E30AF5A0-43BB-4336-8627-9123B9144D80}" type="slidenum">
              <a:rPr lang="en-US" dirty="0"/>
              <a:t>‹#›</a:t>
            </a:fld>
            <a:endParaRPr lang="en-US"/>
          </a:p>
        </p:txBody>
      </p:sp>
    </p:spTree>
    <p:extLst>
      <p:ext uri="{BB962C8B-B14F-4D97-AF65-F5344CB8AC3E}">
        <p14:creationId xmlns:p14="http://schemas.microsoft.com/office/powerpoint/2010/main" val="119358910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525477" y="691572"/>
            <a:ext cx="8018449" cy="84594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536538" y="1596513"/>
            <a:ext cx="3978313" cy="2883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4629150" y="1596513"/>
            <a:ext cx="3914775" cy="28833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0F9DD0EA-4726-4440-BF9D-E88296FC3068}" type="datetimeFigureOut">
              <a:rPr lang="en-US" dirty="0"/>
              <a:t>8/13/2025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E30AF5A0-43BB-4336-8627-9123B9144D80}" type="slidenum">
              <a:rPr lang="en-US" dirty="0"/>
              <a:t>‹#›</a:t>
            </a:fld>
            <a:endParaRPr lang="en-US"/>
          </a:p>
        </p:txBody>
      </p:sp>
    </p:spTree>
    <p:extLst>
      <p:ext uri="{BB962C8B-B14F-4D97-AF65-F5344CB8AC3E}">
        <p14:creationId xmlns:p14="http://schemas.microsoft.com/office/powerpoint/2010/main" val="68620393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514416" y="696861"/>
            <a:ext cx="7980004" cy="57115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536538" y="1260873"/>
            <a:ext cx="3961644" cy="492919"/>
          </a:xfrm>
        </p:spPr>
        <p:txBody>
          <a:bodyPr anchor="b">
            <a:normAutofit/>
          </a:bodyPr>
          <a:lstStyle>
            <a:lvl1pPr marL="0" indent="0">
              <a:buNone/>
              <a:defRPr sz="2844" b="1">
                <a:latin typeface="+mj-lt"/>
              </a:defRPr>
            </a:lvl1pPr>
            <a:lvl2pPr marL="812810" indent="0">
              <a:buNone/>
              <a:defRPr sz="2844" b="1"/>
            </a:lvl2pPr>
            <a:lvl3pPr marL="1625620" indent="0">
              <a:buNone/>
              <a:defRPr sz="2844"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536538" y="1878807"/>
            <a:ext cx="3961644" cy="2567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4629150" y="1260873"/>
            <a:ext cx="3887391" cy="492919"/>
          </a:xfrm>
        </p:spPr>
        <p:txBody>
          <a:bodyPr anchor="b">
            <a:normAutofit/>
          </a:bodyPr>
          <a:lstStyle>
            <a:lvl1pPr marL="0" indent="0">
              <a:buNone/>
              <a:defRPr sz="2844" b="1">
                <a:latin typeface="+mj-lt"/>
              </a:defRPr>
            </a:lvl1pPr>
            <a:lvl2pPr marL="812810" indent="0">
              <a:buNone/>
              <a:defRPr sz="2844" b="1"/>
            </a:lvl2pPr>
            <a:lvl3pPr marL="1625620" indent="0">
              <a:buNone/>
              <a:defRPr sz="2844"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4629150" y="1878807"/>
            <a:ext cx="3887391" cy="2567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19CAD10D-99D1-46B2-A85A-C16850FCF8CF}" type="datetimeFigureOut">
              <a:rPr lang="en-US" dirty="0"/>
              <a:t>8/13/2025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E30AF5A0-43BB-4336-8627-9123B9144D80}" type="slidenum">
              <a:rPr lang="en-US" dirty="0"/>
              <a:t>‹#›</a:t>
            </a:fld>
            <a:endParaRPr lang="en-US"/>
          </a:p>
        </p:txBody>
      </p:sp>
    </p:spTree>
    <p:extLst>
      <p:ext uri="{BB962C8B-B14F-4D97-AF65-F5344CB8AC3E}">
        <p14:creationId xmlns:p14="http://schemas.microsoft.com/office/powerpoint/2010/main" val="3225030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48C67E51-34D6-4E3D-8F41-CC63EA446EDD}" type="datetimeFigureOut">
              <a:rPr lang="en-US" dirty="0"/>
              <a:t>8/13/2025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E30AF5A0-43BB-4336-8627-9123B9144D80}" type="slidenum">
              <a:rPr lang="en-US" dirty="0"/>
              <a:t>‹#›</a:t>
            </a:fld>
            <a:endParaRPr lang="en-US"/>
          </a:p>
        </p:txBody>
      </p:sp>
    </p:spTree>
    <p:extLst>
      <p:ext uri="{BB962C8B-B14F-4D97-AF65-F5344CB8AC3E}">
        <p14:creationId xmlns:p14="http://schemas.microsoft.com/office/powerpoint/2010/main" val="57270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8D49E550-CE3F-497F-B953-7DE0932F91C0}" type="datetimeFigureOut">
              <a:rPr lang="en-US" dirty="0"/>
              <a:t>8/13/2025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E30AF5A0-43BB-4336-8627-9123B9144D80}" type="slidenum">
              <a:rPr lang="en-US" dirty="0"/>
              <a:t>‹#›</a:t>
            </a:fld>
            <a:endParaRPr lang="en-US"/>
          </a:p>
        </p:txBody>
      </p:sp>
    </p:spTree>
    <p:extLst>
      <p:ext uri="{BB962C8B-B14F-4D97-AF65-F5344CB8AC3E}">
        <p14:creationId xmlns:p14="http://schemas.microsoft.com/office/powerpoint/2010/main" val="304294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508820" y="586249"/>
            <a:ext cx="3070199" cy="917589"/>
          </a:xfrm>
        </p:spPr>
        <p:txBody>
          <a:bodyPr anchor="b"/>
          <a:lstStyle>
            <a:lvl1pPr>
              <a:defRPr sz="5689"/>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3887391" y="740569"/>
            <a:ext cx="4629150" cy="3655219"/>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516194" y="1736623"/>
            <a:ext cx="3070199" cy="2665118"/>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17A0BF4-BAA0-4539-95F2-9C4277F97478}" type="datetimeFigureOut">
              <a:rPr lang="en-US" dirty="0"/>
              <a:t>8/13/2025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E30AF5A0-43BB-4336-8627-9123B9144D80}" type="slidenum">
              <a:rPr lang="en-US" dirty="0"/>
              <a:t>‹#›</a:t>
            </a:fld>
            <a:endParaRPr lang="en-US"/>
          </a:p>
        </p:txBody>
      </p:sp>
    </p:spTree>
    <p:extLst>
      <p:ext uri="{BB962C8B-B14F-4D97-AF65-F5344CB8AC3E}">
        <p14:creationId xmlns:p14="http://schemas.microsoft.com/office/powerpoint/2010/main" val="132232644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512507" y="800101"/>
            <a:ext cx="3077573" cy="988142"/>
          </a:xfrm>
        </p:spPr>
        <p:txBody>
          <a:bodyPr anchor="b"/>
          <a:lstStyle>
            <a:lvl1pPr>
              <a:defRPr sz="5689"/>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noChangeAspect="1"/>
          </p:cNvSpPr>
          <p:nvPr>
            <p:ph type="pic" idx="1"/>
          </p:nvPr>
        </p:nvSpPr>
        <p:spPr>
          <a:xfrm>
            <a:off x="3887391" y="800100"/>
            <a:ext cx="4629150" cy="3595688"/>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512507" y="1914525"/>
            <a:ext cx="3077573" cy="2487216"/>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2E9884E-D945-496C-84BE-49C61F78F9EC}" type="datetimeFigureOut">
              <a:rPr lang="en-US" dirty="0"/>
              <a:t>8/13/2025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E30AF5A0-43BB-4336-8627-9123B9144D80}" type="slidenum">
              <a:rPr lang="en-US" dirty="0"/>
              <a:t>‹#›</a:t>
            </a:fld>
            <a:endParaRPr lang="en-US"/>
          </a:p>
        </p:txBody>
      </p:sp>
    </p:spTree>
    <p:extLst>
      <p:ext uri="{BB962C8B-B14F-4D97-AF65-F5344CB8AC3E}">
        <p14:creationId xmlns:p14="http://schemas.microsoft.com/office/powerpoint/2010/main" val="292598388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525477" y="691572"/>
            <a:ext cx="8018449" cy="102827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525477" y="1719845"/>
            <a:ext cx="8018449" cy="27270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6277086" y="4767263"/>
            <a:ext cx="1944446" cy="273844"/>
          </a:xfrm>
          <a:prstGeom prst="rect">
            <a:avLst/>
          </a:prstGeom>
        </p:spPr>
        <p:txBody>
          <a:bodyPr vert="horz" lIns="91440" tIns="45720" rIns="91440" bIns="45720" rtlCol="0" anchor="ctr"/>
          <a:lstStyle>
            <a:lvl1pPr algn="r">
              <a:defRPr sz="1867">
                <a:solidFill>
                  <a:schemeClr val="tx1"/>
                </a:solidFill>
                <a:latin typeface="+mj-lt"/>
              </a:defRPr>
            </a:lvl1pPr>
          </a:lstStyle>
          <a:p>
            <a:fld id="{CD438618-DEE5-47CF-A8B2-A9E090D503CD}" type="datetimeFigureOut">
              <a:rPr lang="en-US" dirty="0"/>
              <a:t>8/13/2025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536538" y="4767263"/>
            <a:ext cx="3404795" cy="273844"/>
          </a:xfrm>
          <a:prstGeom prst="rect">
            <a:avLst/>
          </a:prstGeom>
        </p:spPr>
        <p:txBody>
          <a:bodyPr vert="horz" lIns="91440" tIns="45720" rIns="91440" bIns="45720" rtlCol="0" anchor="ctr"/>
          <a:lstStyle>
            <a:lvl1pPr algn="l">
              <a:defRPr sz="1867">
                <a:solidFill>
                  <a:schemeClr val="tx1"/>
                </a:solidFill>
                <a:latin typeface="+mj-lt"/>
              </a:defRPr>
            </a:lvl1pPr>
          </a:lstStyle>
          <a:p>
            <a:r>
              <a:rPr lang="en-US"/>
              <a:t>
              </a:t>
            </a:r>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8189259" y="4767263"/>
            <a:ext cx="504266" cy="273844"/>
          </a:xfrm>
          <a:prstGeom prst="rect">
            <a:avLst/>
          </a:prstGeom>
        </p:spPr>
        <p:txBody>
          <a:bodyPr vert="horz" lIns="91440" tIns="45720" rIns="91440" bIns="45720" rtlCol="0" anchor="ctr"/>
          <a:lstStyle>
            <a:lvl1pPr algn="r">
              <a:defRPr sz="3200">
                <a:solidFill>
                  <a:schemeClr val="tx1"/>
                </a:solidFill>
              </a:defRPr>
            </a:lvl1pPr>
          </a:lstStyle>
          <a:p>
            <a:fld id="{E30AF5A0-43BB-4336-8627-9123B9144D80}" type="slidenum">
              <a:rPr lang="en-US" dirty="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600075" y="542925"/>
            <a:ext cx="79438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600075" y="4607086"/>
            <a:ext cx="7943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01872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504" userDrawn="1">
          <p15:clr>
            <a:srgbClr val="F26B43"/>
          </p15:clr>
        </p15:guide>
        <p15:guide id="4" orient="horz" pos="684" userDrawn="1">
          <p15:clr>
            <a:srgbClr val="F26B43"/>
          </p15:clr>
        </p15:guide>
        <p15:guide id="5" pos="5382" userDrawn="1">
          <p15:clr>
            <a:srgbClr val="F26B43"/>
          </p15:clr>
        </p15:guide>
        <p15:guide id="6" pos="378" userDrawn="1">
          <p15:clr>
            <a:srgbClr val="F26B43"/>
          </p15:clr>
        </p15:guide>
        <p15:guide id="7" orient="horz" pos="2898" userDrawn="1">
          <p15:clr>
            <a:srgbClr val="F26B43"/>
          </p15:clr>
        </p15:guide>
        <p15:guide id="8" orient="horz" pos="3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flickr.com/photos/51735839@n00/13317874924" TargetMode="External"/><Relationship Id="rId5" Type="http://schemas.openxmlformats.org/officeDocument/2006/relationships/image" Target="../media/image2.jpeg"/><Relationship Id="rId4" Type="http://schemas.openxmlformats.org/officeDocument/2006/relationships/hyperlink" Target="https://www.goodfreephotos.com/other-photos/primary-school-pencils-and-apple.jpg.php"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mailto:kochlf@scsk12.org"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mailto:kochlf@scsk12.org"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hyperlink" Target="mailto:hoodme@scsk12.org" TargetMode="External"/><Relationship Id="rId4" Type="http://schemas.openxmlformats.org/officeDocument/2006/relationships/hyperlink" Target="mailto:northcuttcr@scsk12.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hyperlink" Target="https://schools.scsk12.org/Page/21748"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210575" y="575525"/>
            <a:ext cx="2951400" cy="199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Welcome to </a:t>
            </a:r>
            <a:br>
              <a:rPr lang="en" sz="3200" dirty="0"/>
            </a:br>
            <a:r>
              <a:rPr lang="en" sz="3200" dirty="0"/>
              <a:t>Fourth Grade!</a:t>
            </a:r>
            <a:endParaRPr lang="en-US" sz="3200" dirty="0"/>
          </a:p>
          <a:p>
            <a:pPr marL="0" lvl="0" indent="0" algn="ctr" rtl="0">
              <a:spcBef>
                <a:spcPts val="0"/>
              </a:spcBef>
              <a:spcAft>
                <a:spcPts val="0"/>
              </a:spcAft>
              <a:buNone/>
            </a:pPr>
            <a:r>
              <a:rPr lang="en" sz="2300" dirty="0"/>
              <a:t>2025-2026</a:t>
            </a:r>
            <a:endParaRPr sz="2300" dirty="0"/>
          </a:p>
        </p:txBody>
      </p:sp>
      <p:sp>
        <p:nvSpPr>
          <p:cNvPr id="60" name="Google Shape;60;p13"/>
          <p:cNvSpPr txBox="1">
            <a:spLocks noGrp="1"/>
          </p:cNvSpPr>
          <p:nvPr>
            <p:ph type="subTitle" idx="1"/>
          </p:nvPr>
        </p:nvSpPr>
        <p:spPr>
          <a:xfrm>
            <a:off x="714882" y="3351179"/>
            <a:ext cx="4991386" cy="701400"/>
          </a:xfrm>
          <a:prstGeom prst="rect">
            <a:avLst/>
          </a:prstGeom>
        </p:spPr>
        <p:txBody>
          <a:bodyPr spcFirstLastPara="1" wrap="square" lIns="91425" tIns="91425" rIns="91425" bIns="91425" anchor="b" anchorCtr="0">
            <a:noAutofit/>
          </a:bodyPr>
          <a:lstStyle/>
          <a:p>
            <a:pPr marL="0" indent="0"/>
            <a:r>
              <a:rPr lang="en" sz="2800" dirty="0">
                <a:latin typeface="+mj-lt"/>
              </a:rPr>
              <a:t>Bowden, Northcutt, and Hertzka</a:t>
            </a:r>
          </a:p>
        </p:txBody>
      </p:sp>
      <p:pic>
        <p:nvPicPr>
          <p:cNvPr id="3" name="Picture 2" descr="A picture containing indoor, writing implement, stationary, pencil&#10;&#10;Description automatically generated">
            <a:extLst>
              <a:ext uri="{FF2B5EF4-FFF2-40B4-BE49-F238E27FC236}">
                <a16:creationId xmlns:a16="http://schemas.microsoft.com/office/drawing/2014/main" id="{00DE7EB2-B5F0-0A8C-A6D9-7BC43730DDA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6068873" y="2835784"/>
            <a:ext cx="2598287" cy="1732191"/>
          </a:xfrm>
          <a:prstGeom prst="rect">
            <a:avLst/>
          </a:prstGeom>
        </p:spPr>
      </p:pic>
      <p:pic>
        <p:nvPicPr>
          <p:cNvPr id="5" name="Picture 4" descr="A baby wearing a graduation cap and gown sitting on a stack of books&#10;&#10;Description automatically generated with medium confidence">
            <a:extLst>
              <a:ext uri="{FF2B5EF4-FFF2-40B4-BE49-F238E27FC236}">
                <a16:creationId xmlns:a16="http://schemas.microsoft.com/office/drawing/2014/main" id="{B24C7DEA-F94A-2430-4BDB-52E897E0745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6840" y="575525"/>
            <a:ext cx="2345237" cy="22490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0BF16-6DBF-7646-8827-4DBAF4B7BD60}"/>
              </a:ext>
            </a:extLst>
          </p:cNvPr>
          <p:cNvSpPr>
            <a:spLocks noGrp="1"/>
          </p:cNvSpPr>
          <p:nvPr>
            <p:ph type="title"/>
          </p:nvPr>
        </p:nvSpPr>
        <p:spPr/>
        <p:txBody>
          <a:bodyPr/>
          <a:lstStyle/>
          <a:p>
            <a:r>
              <a:rPr lang="en-US"/>
              <a:t>SNACKS and WATER BOTTLES</a:t>
            </a:r>
          </a:p>
        </p:txBody>
      </p:sp>
      <p:sp>
        <p:nvSpPr>
          <p:cNvPr id="3" name="Text Placeholder 2">
            <a:extLst>
              <a:ext uri="{FF2B5EF4-FFF2-40B4-BE49-F238E27FC236}">
                <a16:creationId xmlns:a16="http://schemas.microsoft.com/office/drawing/2014/main" id="{09E45CF5-0A74-76F6-B5BB-47EB5CB8C4ED}"/>
              </a:ext>
            </a:extLst>
          </p:cNvPr>
          <p:cNvSpPr>
            <a:spLocks noGrp="1"/>
          </p:cNvSpPr>
          <p:nvPr>
            <p:ph type="body" idx="1"/>
          </p:nvPr>
        </p:nvSpPr>
        <p:spPr/>
        <p:txBody>
          <a:bodyPr/>
          <a:lstStyle/>
          <a:p>
            <a:r>
              <a:rPr lang="en-US" sz="2000" dirty="0">
                <a:latin typeface="+mj-lt"/>
              </a:rPr>
              <a:t>Due to our late lunch, students may bring a healthy snack! (DRY)</a:t>
            </a:r>
          </a:p>
          <a:p>
            <a:r>
              <a:rPr lang="en-US" sz="2000" dirty="0">
                <a:latin typeface="+mj-lt"/>
              </a:rPr>
              <a:t>Goldfish, pretzels, string cheese, apple sauce pouch, etc.</a:t>
            </a:r>
          </a:p>
          <a:p>
            <a:pPr>
              <a:lnSpc>
                <a:spcPct val="114999"/>
              </a:lnSpc>
            </a:pPr>
            <a:r>
              <a:rPr lang="en-US" sz="2000" dirty="0">
                <a:latin typeface="+mj-lt"/>
              </a:rPr>
              <a:t>We will not allow candy, Takis, and full lunch items (ex: sandwiches)</a:t>
            </a:r>
          </a:p>
        </p:txBody>
      </p:sp>
      <p:sp>
        <p:nvSpPr>
          <p:cNvPr id="4" name="Text Placeholder 3">
            <a:extLst>
              <a:ext uri="{FF2B5EF4-FFF2-40B4-BE49-F238E27FC236}">
                <a16:creationId xmlns:a16="http://schemas.microsoft.com/office/drawing/2014/main" id="{FE2336E1-6CCA-D85B-BFB8-53F3BE7A8B99}"/>
              </a:ext>
            </a:extLst>
          </p:cNvPr>
          <p:cNvSpPr>
            <a:spLocks noGrp="1"/>
          </p:cNvSpPr>
          <p:nvPr>
            <p:ph type="body" idx="2"/>
          </p:nvPr>
        </p:nvSpPr>
        <p:spPr/>
        <p:txBody>
          <a:bodyPr/>
          <a:lstStyle/>
          <a:p>
            <a:pPr>
              <a:lnSpc>
                <a:spcPct val="114999"/>
              </a:lnSpc>
            </a:pPr>
            <a:r>
              <a:rPr lang="en-US" sz="2000" dirty="0">
                <a:latin typeface="+mj-lt"/>
              </a:rPr>
              <a:t>We have working water fountains in each hallway. Students may bring water bottles to school. Each class will have specific water bottle procedures. </a:t>
            </a:r>
            <a:r>
              <a:rPr lang="en-US" sz="2000" b="1" dirty="0">
                <a:latin typeface="+mj-lt"/>
              </a:rPr>
              <a:t>Please no open straws (i.e. Stanleys)</a:t>
            </a:r>
          </a:p>
        </p:txBody>
      </p:sp>
    </p:spTree>
    <p:extLst>
      <p:ext uri="{BB962C8B-B14F-4D97-AF65-F5344CB8AC3E}">
        <p14:creationId xmlns:p14="http://schemas.microsoft.com/office/powerpoint/2010/main" val="2804007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213544" y="416216"/>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Conferences</a:t>
            </a:r>
            <a:endParaRPr/>
          </a:p>
        </p:txBody>
      </p:sp>
      <p:sp>
        <p:nvSpPr>
          <p:cNvPr id="117" name="Google Shape;117;p21"/>
          <p:cNvSpPr txBox="1">
            <a:spLocks noGrp="1"/>
          </p:cNvSpPr>
          <p:nvPr>
            <p:ph type="body" idx="1"/>
          </p:nvPr>
        </p:nvSpPr>
        <p:spPr>
          <a:xfrm>
            <a:off x="212309" y="1044097"/>
            <a:ext cx="3999900" cy="358843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latin typeface="+mj-lt"/>
              </a:rPr>
              <a:t>We are generally available in the mornings (10:35-11:15), except Tuesdays.</a:t>
            </a:r>
          </a:p>
          <a:p>
            <a:pPr marL="0" lvl="0" indent="0" algn="l" rtl="0">
              <a:spcBef>
                <a:spcPts val="0"/>
              </a:spcBef>
              <a:spcAft>
                <a:spcPts val="0"/>
              </a:spcAft>
              <a:buNone/>
            </a:pPr>
            <a:r>
              <a:rPr lang="en-US" b="1" dirty="0">
                <a:latin typeface="+mj-lt"/>
              </a:rPr>
              <a:t>Dependent upon schedules, after school meetings may take place.</a:t>
            </a:r>
            <a:endParaRPr b="1" dirty="0">
              <a:latin typeface="+mj-lt"/>
            </a:endParaRPr>
          </a:p>
          <a:p>
            <a:pPr marL="0" indent="0">
              <a:spcBef>
                <a:spcPts val="1600"/>
              </a:spcBef>
              <a:buNone/>
            </a:pPr>
            <a:r>
              <a:rPr lang="en" b="1" dirty="0">
                <a:latin typeface="+mj-lt"/>
              </a:rPr>
              <a:t>If your concern is specific to reading, please contact Ms. Northcutt.  Likewise, if your concern is specific to science/social studies, reach out to Ms. Bowden. Math concerns are directed to Ms. Hertzka.</a:t>
            </a:r>
          </a:p>
          <a:p>
            <a:pPr marL="0" indent="0">
              <a:spcBef>
                <a:spcPts val="1600"/>
              </a:spcBef>
              <a:spcAft>
                <a:spcPts val="1600"/>
              </a:spcAft>
              <a:buNone/>
            </a:pPr>
            <a:r>
              <a:rPr lang="en" b="1" dirty="0">
                <a:latin typeface="+mj-lt"/>
              </a:rPr>
              <a:t>We are happy to schedule conferences with you when you have a concern to discuss.  You do not need to wait until parent-teacher conference night. (Thursday, September 11</a:t>
            </a:r>
            <a:r>
              <a:rPr lang="en" b="1" baseline="30000" dirty="0">
                <a:latin typeface="+mj-lt"/>
              </a:rPr>
              <a:t>th</a:t>
            </a:r>
            <a:r>
              <a:rPr lang="en" b="1" dirty="0">
                <a:latin typeface="+mj-lt"/>
              </a:rPr>
              <a:t> )</a:t>
            </a:r>
            <a:endParaRPr b="1" dirty="0">
              <a:latin typeface="+mj-lt"/>
            </a:endParaRPr>
          </a:p>
        </p:txBody>
      </p:sp>
      <p:sp>
        <p:nvSpPr>
          <p:cNvPr id="118" name="Google Shape;118;p21"/>
          <p:cNvSpPr txBox="1">
            <a:spLocks noGrp="1"/>
          </p:cNvSpPr>
          <p:nvPr>
            <p:ph type="body" idx="2"/>
          </p:nvPr>
        </p:nvSpPr>
        <p:spPr>
          <a:xfrm>
            <a:off x="4615424" y="387892"/>
            <a:ext cx="3999900" cy="3416400"/>
          </a:xfrm>
          <a:prstGeom prst="rect">
            <a:avLst/>
          </a:prstGeom>
        </p:spPr>
        <p:txBody>
          <a:bodyPr spcFirstLastPara="1" wrap="square" lIns="91425" tIns="91425" rIns="91425" bIns="91425" anchor="t" anchorCtr="0">
            <a:noAutofit/>
          </a:bodyPr>
          <a:lstStyle/>
          <a:p>
            <a:pPr marL="0" indent="0">
              <a:buNone/>
            </a:pPr>
            <a:endParaRPr lang="en" sz="2200" b="1" dirty="0"/>
          </a:p>
          <a:p>
            <a:pPr marL="0" indent="0">
              <a:buNone/>
            </a:pPr>
            <a:r>
              <a:rPr lang="en" sz="2200" b="1" dirty="0">
                <a:latin typeface="+mj-lt"/>
              </a:rPr>
              <a:t>Email</a:t>
            </a:r>
            <a:endParaRPr lang="en-US" sz="1600" b="1" dirty="0">
              <a:latin typeface="+mj-lt"/>
            </a:endParaRPr>
          </a:p>
          <a:p>
            <a:pPr marL="0" lvl="0" indent="0" algn="l">
              <a:spcBef>
                <a:spcPts val="0"/>
              </a:spcBef>
              <a:spcAft>
                <a:spcPts val="0"/>
              </a:spcAft>
              <a:buNone/>
            </a:pPr>
            <a:r>
              <a:rPr lang="en" sz="1600" dirty="0">
                <a:latin typeface="+mj-lt"/>
              </a:rPr>
              <a:t>I</a:t>
            </a:r>
            <a:r>
              <a:rPr lang="en" sz="1600" b="1" dirty="0">
                <a:latin typeface="+mj-lt"/>
              </a:rPr>
              <a:t>f your concern is minimal, you are welcome to email at any time.  We will respond within 24 hours.  </a:t>
            </a:r>
            <a:endParaRPr lang="en-US" sz="1600" b="1" dirty="0">
              <a:latin typeface="+mj-lt"/>
            </a:endParaRPr>
          </a:p>
          <a:p>
            <a:pPr marL="0" lvl="0" indent="0" algn="l" rtl="0">
              <a:spcBef>
                <a:spcPts val="1600"/>
              </a:spcBef>
              <a:spcAft>
                <a:spcPts val="0"/>
              </a:spcAft>
              <a:buNone/>
            </a:pPr>
            <a:r>
              <a:rPr lang="en" sz="1600" b="1" dirty="0">
                <a:latin typeface="+mj-lt"/>
                <a:hlinkClick r:id="rId3">
                  <a:extLst>
                    <a:ext uri="{A12FA001-AC4F-418D-AE19-62706E023703}">
                      <ahyp:hlinkClr xmlns:ahyp="http://schemas.microsoft.com/office/drawing/2018/hyperlinkcolor" val="tx"/>
                    </a:ext>
                  </a:extLst>
                </a:hlinkClick>
              </a:rPr>
              <a:t>bowdene@scsk12.org</a:t>
            </a:r>
            <a:endParaRPr lang="en" sz="1600" b="1" dirty="0">
              <a:latin typeface="+mj-lt"/>
            </a:endParaRPr>
          </a:p>
          <a:p>
            <a:pPr marL="0" lvl="0" indent="0" algn="l">
              <a:lnSpc>
                <a:spcPct val="114999"/>
              </a:lnSpc>
              <a:spcBef>
                <a:spcPts val="1600"/>
              </a:spcBef>
              <a:spcAft>
                <a:spcPts val="0"/>
              </a:spcAft>
              <a:buNone/>
            </a:pPr>
            <a:r>
              <a:rPr lang="en-US" sz="1600" b="1" u="sng" dirty="0">
                <a:latin typeface="+mj-lt"/>
              </a:rPr>
              <a:t>northcuttcr@scsk12.org</a:t>
            </a:r>
            <a:endParaRPr lang="en-US" u="sng" dirty="0">
              <a:latin typeface="+mj-lt"/>
            </a:endParaRPr>
          </a:p>
          <a:p>
            <a:pPr marL="0" lvl="0" indent="0" algn="l">
              <a:lnSpc>
                <a:spcPct val="114999"/>
              </a:lnSpc>
              <a:spcBef>
                <a:spcPts val="1600"/>
              </a:spcBef>
              <a:spcAft>
                <a:spcPts val="0"/>
              </a:spcAft>
              <a:buNone/>
            </a:pPr>
            <a:r>
              <a:rPr lang="en-US" sz="1600" b="1" u="sng" dirty="0">
                <a:latin typeface="+mj-lt"/>
              </a:rPr>
              <a:t>hertzkam@scsk12.org</a:t>
            </a:r>
            <a:endParaRPr lang="en-US" b="1" u="sng" dirty="0">
              <a:latin typeface="+mj-lt"/>
            </a:endParaRPr>
          </a:p>
          <a:p>
            <a:pPr marL="0" indent="0">
              <a:spcBef>
                <a:spcPts val="1600"/>
              </a:spcBef>
              <a:buNone/>
            </a:pPr>
            <a:r>
              <a:rPr lang="en" sz="1600" b="1" i="1" dirty="0">
                <a:latin typeface="+mj-lt"/>
              </a:rPr>
              <a:t>Please be mindful that emailing about an assignment after school hours may not receive a response prior to the next day.</a:t>
            </a:r>
            <a:endParaRPr sz="1600" b="1" i="1" dirty="0">
              <a:latin typeface="+mj-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669851" y="514350"/>
            <a:ext cx="2552671" cy="1314449"/>
          </a:xfrm>
          <a:prstGeom prst="rect">
            <a:avLst/>
          </a:prstGeom>
        </p:spPr>
        <p:txBody>
          <a:bodyPr spcFirstLastPara="1" vert="horz" lIns="91440" tIns="45720" rIns="91440" bIns="45720" rtlCol="0" anchor="ctr" anchorCtr="0">
            <a:normAutofit/>
          </a:bodyPr>
          <a:lstStyle/>
          <a:p>
            <a:pPr marL="0" lvl="0" indent="0" defTabSz="457200">
              <a:spcBef>
                <a:spcPct val="0"/>
              </a:spcBef>
              <a:spcAft>
                <a:spcPts val="0"/>
              </a:spcAft>
            </a:pPr>
            <a:r>
              <a:rPr lang="en-US" sz="2400" dirty="0"/>
              <a:t>			Curriculum: WONDERS</a:t>
            </a:r>
          </a:p>
        </p:txBody>
      </p:sp>
      <p:sp>
        <p:nvSpPr>
          <p:cNvPr id="124" name="Google Shape;124;p22"/>
          <p:cNvSpPr txBox="1">
            <a:spLocks noGrp="1"/>
          </p:cNvSpPr>
          <p:nvPr>
            <p:ph type="body" idx="1"/>
          </p:nvPr>
        </p:nvSpPr>
        <p:spPr>
          <a:xfrm>
            <a:off x="1113232" y="3542516"/>
            <a:ext cx="1873682" cy="1046875"/>
          </a:xfrm>
          <a:prstGeom prst="rect">
            <a:avLst/>
          </a:prstGeom>
        </p:spPr>
        <p:txBody>
          <a:bodyPr spcFirstLastPara="1" vert="horz" lIns="91440" tIns="45720" rIns="91440" bIns="45720" rtlCol="0" anchor="ctr" anchorCtr="0">
            <a:normAutofit/>
          </a:bodyPr>
          <a:lstStyle/>
          <a:p>
            <a:pPr marL="0" lvl="0" indent="0" defTabSz="457200">
              <a:spcBef>
                <a:spcPct val="20000"/>
              </a:spcBef>
              <a:spcAft>
                <a:spcPts val="600"/>
              </a:spcAft>
              <a:buSzPct val="145000"/>
              <a:buNone/>
            </a:pPr>
            <a:endParaRPr lang="en-US" sz="1600" b="1"/>
          </a:p>
        </p:txBody>
      </p:sp>
      <p:pic>
        <p:nvPicPr>
          <p:cNvPr id="7" name="Picture 6" descr="Graphical user interface, application&#10;&#10;Description automatically generated">
            <a:extLst>
              <a:ext uri="{FF2B5EF4-FFF2-40B4-BE49-F238E27FC236}">
                <a16:creationId xmlns:a16="http://schemas.microsoft.com/office/drawing/2014/main" id="{46A6D67A-6B8A-4CE5-A09D-F4F655A6E20B}"/>
              </a:ext>
            </a:extLst>
          </p:cNvPr>
          <p:cNvPicPr>
            <a:picLocks noChangeAspect="1"/>
          </p:cNvPicPr>
          <p:nvPr/>
        </p:nvPicPr>
        <p:blipFill>
          <a:blip r:embed="rId4"/>
          <a:srcRect t="54270" r="180"/>
          <a:stretch>
            <a:fillRect/>
          </a:stretch>
        </p:blipFill>
        <p:spPr>
          <a:xfrm>
            <a:off x="2986914" y="1828799"/>
            <a:ext cx="3084190" cy="1299916"/>
          </a:xfrm>
          <a:prstGeom prst="rect">
            <a:avLst/>
          </a:prstGeom>
        </p:spPr>
      </p:pic>
    </p:spTree>
    <p:extLst>
      <p:ext uri="{BB962C8B-B14F-4D97-AF65-F5344CB8AC3E}">
        <p14:creationId xmlns:p14="http://schemas.microsoft.com/office/powerpoint/2010/main" val="4065851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9141-579F-4BE1-B6A9-B0A77CD62861}"/>
              </a:ext>
            </a:extLst>
          </p:cNvPr>
          <p:cNvSpPr>
            <a:spLocks noGrp="1"/>
          </p:cNvSpPr>
          <p:nvPr>
            <p:ph type="title"/>
          </p:nvPr>
        </p:nvSpPr>
        <p:spPr>
          <a:xfrm>
            <a:off x="1113233" y="811161"/>
            <a:ext cx="2500121" cy="1128251"/>
          </a:xfrm>
        </p:spPr>
        <p:txBody>
          <a:bodyPr vert="horz" lIns="91440" tIns="45720" rIns="91440" bIns="45720" rtlCol="0" anchor="ctr">
            <a:normAutofit/>
          </a:bodyPr>
          <a:lstStyle/>
          <a:p>
            <a:pPr defTabSz="457200">
              <a:spcBef>
                <a:spcPct val="0"/>
              </a:spcBef>
            </a:pPr>
            <a:r>
              <a:rPr lang="en-US" sz="2800" dirty="0"/>
              <a:t>Reading Log</a:t>
            </a:r>
          </a:p>
        </p:txBody>
      </p:sp>
      <p:pic>
        <p:nvPicPr>
          <p:cNvPr id="3" name="Picture 2" descr="A weekly reading log with writing&#10;&#10;AI-generated content may be incorrect.">
            <a:extLst>
              <a:ext uri="{FF2B5EF4-FFF2-40B4-BE49-F238E27FC236}">
                <a16:creationId xmlns:a16="http://schemas.microsoft.com/office/drawing/2014/main" id="{44D5A0E5-0307-BF1C-1BB1-9531F7C921D5}"/>
              </a:ext>
            </a:extLst>
          </p:cNvPr>
          <p:cNvPicPr>
            <a:picLocks noChangeAspect="1"/>
          </p:cNvPicPr>
          <p:nvPr/>
        </p:nvPicPr>
        <p:blipFill>
          <a:blip r:embed="rId3"/>
          <a:stretch>
            <a:fillRect/>
          </a:stretch>
        </p:blipFill>
        <p:spPr>
          <a:xfrm>
            <a:off x="3826880" y="814192"/>
            <a:ext cx="4606091" cy="3554261"/>
          </a:xfrm>
          <a:prstGeom prst="rect">
            <a:avLst/>
          </a:prstGeom>
        </p:spPr>
      </p:pic>
    </p:spTree>
    <p:extLst>
      <p:ext uri="{BB962C8B-B14F-4D97-AF65-F5344CB8AC3E}">
        <p14:creationId xmlns:p14="http://schemas.microsoft.com/office/powerpoint/2010/main" val="1517281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Curriculum: </a:t>
            </a:r>
            <a:r>
              <a:rPr lang="en" err="1"/>
              <a:t>enVision</a:t>
            </a:r>
            <a:r>
              <a:rPr lang="en"/>
              <a:t> Math</a:t>
            </a:r>
            <a:endParaRPr/>
          </a:p>
        </p:txBody>
      </p:sp>
      <p:sp>
        <p:nvSpPr>
          <p:cNvPr id="124" name="Google Shape;124;p22"/>
          <p:cNvSpPr txBox="1">
            <a:spLocks noGrp="1"/>
          </p:cNvSpPr>
          <p:nvPr>
            <p:ph type="body" idx="1"/>
          </p:nvPr>
        </p:nvSpPr>
        <p:spPr>
          <a:xfrm>
            <a:off x="274320" y="980440"/>
            <a:ext cx="8557980" cy="3588435"/>
          </a:xfrm>
          <a:prstGeom prst="rect">
            <a:avLst/>
          </a:prstGeom>
        </p:spPr>
        <p:txBody>
          <a:bodyPr spcFirstLastPara="1" wrap="square" lIns="91425" tIns="91425" rIns="91425" bIns="91425" anchor="t" anchorCtr="0">
            <a:noAutofit/>
          </a:bodyPr>
          <a:lstStyle/>
          <a:p>
            <a:pPr marL="0" indent="0">
              <a:lnSpc>
                <a:spcPct val="114999"/>
              </a:lnSpc>
              <a:buNone/>
            </a:pPr>
            <a:r>
              <a:rPr lang="en" sz="1900" dirty="0">
                <a:solidFill>
                  <a:srgbClr val="000000"/>
                </a:solidFill>
                <a:latin typeface="+mj-lt"/>
              </a:rPr>
              <a:t>Math content will be taught based on TN State Standards. I will use Envision Math and teacher created resources to guide instruction.</a:t>
            </a:r>
            <a:endParaRPr lang="en" sz="1900" i="1" dirty="0">
              <a:solidFill>
                <a:srgbClr val="000000"/>
              </a:solidFill>
              <a:latin typeface="+mj-lt"/>
            </a:endParaRPr>
          </a:p>
          <a:p>
            <a:pPr marL="0" indent="0">
              <a:lnSpc>
                <a:spcPct val="114999"/>
              </a:lnSpc>
              <a:buNone/>
            </a:pPr>
            <a:endParaRPr lang="en" sz="1900" dirty="0">
              <a:solidFill>
                <a:srgbClr val="000000"/>
              </a:solidFill>
              <a:latin typeface="+mj-lt"/>
            </a:endParaRPr>
          </a:p>
          <a:p>
            <a:pPr marL="0" indent="0">
              <a:lnSpc>
                <a:spcPct val="114999"/>
              </a:lnSpc>
              <a:buNone/>
            </a:pPr>
            <a:r>
              <a:rPr lang="en" sz="1900" dirty="0">
                <a:solidFill>
                  <a:srgbClr val="000000"/>
                </a:solidFill>
                <a:latin typeface="+mj-lt"/>
              </a:rPr>
              <a:t>Study guides will be provided prior to every test! Use them!</a:t>
            </a:r>
          </a:p>
          <a:p>
            <a:pPr marL="0" indent="0">
              <a:lnSpc>
                <a:spcPct val="114999"/>
              </a:lnSpc>
              <a:buNone/>
            </a:pPr>
            <a:endParaRPr lang="en" sz="1900" dirty="0">
              <a:solidFill>
                <a:srgbClr val="000000"/>
              </a:solidFill>
              <a:latin typeface="+mj-lt"/>
            </a:endParaRPr>
          </a:p>
          <a:p>
            <a:pPr marL="0" indent="0">
              <a:lnSpc>
                <a:spcPct val="114999"/>
              </a:lnSpc>
              <a:buNone/>
            </a:pPr>
            <a:r>
              <a:rPr lang="en" sz="1900" dirty="0">
                <a:solidFill>
                  <a:srgbClr val="000000"/>
                </a:solidFill>
                <a:latin typeface="+mj-lt"/>
              </a:rPr>
              <a:t>Please be mindful of negative perceptions/ attitudes surrounding math. It is most observed by children and they carry it into the classroom. Every child has enormous potential, and we need to do everything to maximize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FA86-7883-4BAF-B264-DACA181896B7}"/>
              </a:ext>
            </a:extLst>
          </p:cNvPr>
          <p:cNvSpPr>
            <a:spLocks noGrp="1"/>
          </p:cNvSpPr>
          <p:nvPr>
            <p:ph type="title"/>
          </p:nvPr>
        </p:nvSpPr>
        <p:spPr/>
        <p:txBody>
          <a:bodyPr/>
          <a:lstStyle/>
          <a:p>
            <a:r>
              <a:rPr lang="en-US"/>
              <a:t>Math Facts</a:t>
            </a:r>
          </a:p>
        </p:txBody>
      </p:sp>
      <p:sp>
        <p:nvSpPr>
          <p:cNvPr id="3" name="Text Placeholder 2">
            <a:extLst>
              <a:ext uri="{FF2B5EF4-FFF2-40B4-BE49-F238E27FC236}">
                <a16:creationId xmlns:a16="http://schemas.microsoft.com/office/drawing/2014/main" id="{C23DFDCB-C196-4E26-9979-61F026B011EF}"/>
              </a:ext>
            </a:extLst>
          </p:cNvPr>
          <p:cNvSpPr>
            <a:spLocks noGrp="1"/>
          </p:cNvSpPr>
          <p:nvPr>
            <p:ph type="body" idx="1"/>
          </p:nvPr>
        </p:nvSpPr>
        <p:spPr/>
        <p:txBody>
          <a:bodyPr/>
          <a:lstStyle/>
          <a:p>
            <a:r>
              <a:rPr lang="en-US" dirty="0">
                <a:latin typeface="+mj-lt"/>
              </a:rPr>
              <a:t>I give a math facts quiz every Friday.  It will have 20 problems and students will have 2 minutes.  We will begin with the 2x math facts, then move to the 3x facts, and so on….</a:t>
            </a:r>
          </a:p>
          <a:p>
            <a:r>
              <a:rPr lang="en-US" dirty="0">
                <a:latin typeface="+mj-lt"/>
              </a:rPr>
              <a:t>Math facts will be entered as project/portfolio grades which only account for 5% of the final average.</a:t>
            </a:r>
          </a:p>
          <a:p>
            <a:r>
              <a:rPr lang="en-US" dirty="0">
                <a:latin typeface="+mj-lt"/>
              </a:rPr>
              <a:t>Students with 504s/IEPs will be given time and a half as noted in the plans. (if deemed necessary!)</a:t>
            </a:r>
          </a:p>
          <a:p>
            <a:r>
              <a:rPr lang="en-US" dirty="0">
                <a:latin typeface="+mj-lt"/>
              </a:rPr>
              <a:t>Homework is given on Monday and is due Friday. </a:t>
            </a:r>
          </a:p>
          <a:p>
            <a:endParaRPr lang="en-US" dirty="0">
              <a:latin typeface="+mj-lt"/>
            </a:endParaRPr>
          </a:p>
          <a:p>
            <a:r>
              <a:rPr lang="en-US" dirty="0">
                <a:latin typeface="+mj-lt"/>
              </a:rPr>
              <a:t>BASIC NECESSITY in math: Pencils and the courage to be wrong. </a:t>
            </a:r>
          </a:p>
        </p:txBody>
      </p:sp>
    </p:spTree>
    <p:extLst>
      <p:ext uri="{BB962C8B-B14F-4D97-AF65-F5344CB8AC3E}">
        <p14:creationId xmlns:p14="http://schemas.microsoft.com/office/powerpoint/2010/main" val="2274826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BBD8-A82F-53E5-FFF8-5E48E0D97C47}"/>
              </a:ext>
            </a:extLst>
          </p:cNvPr>
          <p:cNvSpPr>
            <a:spLocks noGrp="1"/>
          </p:cNvSpPr>
          <p:nvPr>
            <p:ph type="title"/>
          </p:nvPr>
        </p:nvSpPr>
        <p:spPr/>
        <p:txBody>
          <a:bodyPr/>
          <a:lstStyle/>
          <a:p>
            <a:r>
              <a:rPr lang="en-US"/>
              <a:t>Science/Social Studies</a:t>
            </a:r>
          </a:p>
        </p:txBody>
      </p:sp>
      <p:sp>
        <p:nvSpPr>
          <p:cNvPr id="3" name="Text Placeholder 2">
            <a:extLst>
              <a:ext uri="{FF2B5EF4-FFF2-40B4-BE49-F238E27FC236}">
                <a16:creationId xmlns:a16="http://schemas.microsoft.com/office/drawing/2014/main" id="{92FA5CEB-E9BE-67EB-3556-635B1B1A8FFB}"/>
              </a:ext>
            </a:extLst>
          </p:cNvPr>
          <p:cNvSpPr>
            <a:spLocks noGrp="1"/>
          </p:cNvSpPr>
          <p:nvPr>
            <p:ph type="body" idx="1"/>
          </p:nvPr>
        </p:nvSpPr>
        <p:spPr/>
        <p:txBody>
          <a:bodyPr/>
          <a:lstStyle/>
          <a:p>
            <a:pPr>
              <a:lnSpc>
                <a:spcPct val="114999"/>
              </a:lnSpc>
            </a:pPr>
            <a:r>
              <a:rPr lang="en-US" dirty="0">
                <a:latin typeface="+mj-lt"/>
              </a:rPr>
              <a:t>Weekly quiz</a:t>
            </a:r>
          </a:p>
          <a:p>
            <a:pPr>
              <a:lnSpc>
                <a:spcPct val="114999"/>
              </a:lnSpc>
            </a:pPr>
            <a:r>
              <a:rPr lang="en-US" dirty="0">
                <a:latin typeface="+mj-lt"/>
              </a:rPr>
              <a:t>Writing in Social Studies</a:t>
            </a:r>
          </a:p>
          <a:p>
            <a:pPr>
              <a:lnSpc>
                <a:spcPct val="114999"/>
              </a:lnSpc>
            </a:pPr>
            <a:r>
              <a:rPr lang="en-US" dirty="0">
                <a:latin typeface="+mj-lt"/>
              </a:rPr>
              <a:t>Homework- will only be sent if classwork is unfinished or student has makeup work.</a:t>
            </a:r>
          </a:p>
          <a:p>
            <a:pPr>
              <a:lnSpc>
                <a:spcPct val="114999"/>
              </a:lnSpc>
            </a:pPr>
            <a:r>
              <a:rPr lang="en-US" dirty="0" err="1">
                <a:latin typeface="+mj-lt"/>
              </a:rPr>
              <a:t>Reasearch</a:t>
            </a:r>
            <a:r>
              <a:rPr lang="en-US" dirty="0">
                <a:latin typeface="+mj-lt"/>
              </a:rPr>
              <a:t>!</a:t>
            </a:r>
          </a:p>
          <a:p>
            <a:pPr>
              <a:lnSpc>
                <a:spcPct val="114999"/>
              </a:lnSpc>
            </a:pPr>
            <a:endParaRPr lang="en-US" dirty="0"/>
          </a:p>
          <a:p>
            <a:pPr marL="114300" indent="0">
              <a:lnSpc>
                <a:spcPct val="114999"/>
              </a:lnSpc>
              <a:buNone/>
            </a:pPr>
            <a:endParaRPr lang="en-US" dirty="0"/>
          </a:p>
        </p:txBody>
      </p:sp>
    </p:spTree>
    <p:extLst>
      <p:ext uri="{BB962C8B-B14F-4D97-AF65-F5344CB8AC3E}">
        <p14:creationId xmlns:p14="http://schemas.microsoft.com/office/powerpoint/2010/main" val="539300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SCS Grading Policy</a:t>
            </a:r>
            <a:endParaRPr/>
          </a:p>
        </p:txBody>
      </p:sp>
      <p:sp>
        <p:nvSpPr>
          <p:cNvPr id="130" name="Google Shape;130;p23"/>
          <p:cNvSpPr txBox="1">
            <a:spLocks noGrp="1"/>
          </p:cNvSpPr>
          <p:nvPr>
            <p:ph type="body" idx="1"/>
          </p:nvPr>
        </p:nvSpPr>
        <p:spPr>
          <a:prstGeom prst="rect">
            <a:avLst/>
          </a:prstGeom>
        </p:spPr>
        <p:txBody>
          <a:bodyPr spcFirstLastPara="1" wrap="square" lIns="91425" tIns="91425" rIns="91425" bIns="91425" anchor="t" anchorCtr="0">
            <a:noAutofit/>
          </a:bodyPr>
          <a:lstStyle/>
          <a:p>
            <a:pPr marL="457200" lvl="0" indent="-317500" algn="l" rtl="0">
              <a:spcBef>
                <a:spcPts val="1200"/>
              </a:spcBef>
              <a:spcAft>
                <a:spcPts val="0"/>
              </a:spcAft>
              <a:buClr>
                <a:srgbClr val="000000"/>
              </a:buClr>
              <a:buSzPts val="1400"/>
              <a:buFont typeface="Arial"/>
              <a:buChar char="●"/>
            </a:pPr>
            <a:r>
              <a:rPr lang="en" sz="2100" b="1" dirty="0">
                <a:latin typeface="+mj-lt"/>
              </a:rPr>
              <a:t>Homework: 5% (minimum four grades)</a:t>
            </a:r>
            <a:endParaRPr sz="2100" b="1" dirty="0">
              <a:latin typeface="+mj-lt"/>
            </a:endParaRPr>
          </a:p>
          <a:p>
            <a:pPr marL="457200" lvl="0" indent="-317500" algn="l" rtl="0">
              <a:spcBef>
                <a:spcPts val="0"/>
              </a:spcBef>
              <a:spcAft>
                <a:spcPts val="0"/>
              </a:spcAft>
              <a:buClr>
                <a:srgbClr val="000000"/>
              </a:buClr>
              <a:buSzPts val="1400"/>
              <a:buFont typeface="Arial"/>
              <a:buChar char="●"/>
            </a:pPr>
            <a:r>
              <a:rPr lang="en" sz="2100" b="1" dirty="0">
                <a:latin typeface="+mj-lt"/>
              </a:rPr>
              <a:t>Class Participation: 5% (minimum four grades)</a:t>
            </a:r>
            <a:endParaRPr sz="2100" b="1" dirty="0">
              <a:latin typeface="+mj-lt"/>
            </a:endParaRPr>
          </a:p>
          <a:p>
            <a:pPr marL="457200" lvl="0" indent="-317500" algn="l" rtl="0">
              <a:spcBef>
                <a:spcPts val="0"/>
              </a:spcBef>
              <a:spcAft>
                <a:spcPts val="0"/>
              </a:spcAft>
              <a:buClr>
                <a:srgbClr val="000000"/>
              </a:buClr>
              <a:buSzPts val="1400"/>
              <a:buFont typeface="Arial"/>
              <a:buChar char="●"/>
            </a:pPr>
            <a:r>
              <a:rPr lang="en" sz="2100" b="1" dirty="0">
                <a:latin typeface="+mj-lt"/>
              </a:rPr>
              <a:t>Classwork: 40% (minimum four grades)</a:t>
            </a:r>
            <a:endParaRPr sz="2100" b="1" dirty="0">
              <a:latin typeface="+mj-lt"/>
            </a:endParaRPr>
          </a:p>
          <a:p>
            <a:pPr marL="457200" lvl="0" indent="-317500" algn="l" rtl="0">
              <a:spcBef>
                <a:spcPts val="0"/>
              </a:spcBef>
              <a:spcAft>
                <a:spcPts val="0"/>
              </a:spcAft>
              <a:buClr>
                <a:srgbClr val="000000"/>
              </a:buClr>
              <a:buSzPts val="1400"/>
              <a:buFont typeface="Arial"/>
              <a:buChar char="●"/>
            </a:pPr>
            <a:r>
              <a:rPr lang="en" sz="2100" b="1" dirty="0">
                <a:latin typeface="+mj-lt"/>
              </a:rPr>
              <a:t>Projects, portfolios, or presentations: 5% (minimum one grade)</a:t>
            </a:r>
            <a:endParaRPr sz="2100" b="1" dirty="0">
              <a:latin typeface="+mj-lt"/>
            </a:endParaRPr>
          </a:p>
          <a:p>
            <a:pPr marL="457200" lvl="0" indent="-317500" algn="l" rtl="0">
              <a:spcBef>
                <a:spcPts val="0"/>
              </a:spcBef>
              <a:spcAft>
                <a:spcPts val="0"/>
              </a:spcAft>
              <a:buClr>
                <a:srgbClr val="000000"/>
              </a:buClr>
              <a:buSzPts val="1400"/>
              <a:buFont typeface="Arial"/>
              <a:buChar char="●"/>
            </a:pPr>
            <a:r>
              <a:rPr lang="en" sz="2100" b="1" dirty="0">
                <a:latin typeface="+mj-lt"/>
              </a:rPr>
              <a:t>Tests: 45% (minimum four grades)</a:t>
            </a:r>
          </a:p>
          <a:p>
            <a:pPr marL="457200" lvl="0" indent="-317500" algn="l" rtl="0">
              <a:spcBef>
                <a:spcPts val="0"/>
              </a:spcBef>
              <a:spcAft>
                <a:spcPts val="0"/>
              </a:spcAft>
              <a:buClr>
                <a:srgbClr val="000000"/>
              </a:buClr>
              <a:buSzPts val="1400"/>
              <a:buFont typeface="Arial"/>
              <a:buChar char="●"/>
            </a:pPr>
            <a:r>
              <a:rPr lang="en" sz="2100" b="1" dirty="0">
                <a:latin typeface="+mj-lt"/>
              </a:rPr>
              <a:t>10 point grading scale</a:t>
            </a:r>
            <a:endParaRPr sz="2100" b="1" dirty="0">
              <a:latin typeface="+mj-lt"/>
            </a:endParaRPr>
          </a:p>
          <a:p>
            <a:pPr marL="0" lvl="0" indent="0" algn="l" rtl="0">
              <a:spcBef>
                <a:spcPts val="1200"/>
              </a:spcBef>
              <a:spcAft>
                <a:spcPts val="1600"/>
              </a:spcAft>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Homework</a:t>
            </a:r>
            <a:endParaRPr/>
          </a:p>
        </p:txBody>
      </p:sp>
      <p:sp>
        <p:nvSpPr>
          <p:cNvPr id="142" name="Google Shape;142;p25"/>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mj-lt"/>
              </a:rPr>
              <a:t>Homework is a required category in SCS grading policy.  We must include a minimum of 4 homework grades per quarter.  Homework comprises 5% of the final average.</a:t>
            </a:r>
          </a:p>
          <a:p>
            <a:pPr marL="0" lvl="0" indent="0" algn="l" rtl="0">
              <a:spcBef>
                <a:spcPts val="0"/>
              </a:spcBef>
              <a:spcAft>
                <a:spcPts val="0"/>
              </a:spcAft>
              <a:buNone/>
            </a:pPr>
            <a:endParaRPr lang="en" b="1" dirty="0">
              <a:latin typeface="+mj-lt"/>
            </a:endParaRPr>
          </a:p>
          <a:p>
            <a:pPr marL="0" lvl="0" indent="0" algn="l" rtl="0">
              <a:spcBef>
                <a:spcPts val="0"/>
              </a:spcBef>
              <a:spcAft>
                <a:spcPts val="0"/>
              </a:spcAft>
              <a:buNone/>
            </a:pPr>
            <a:r>
              <a:rPr lang="en" b="1" dirty="0">
                <a:latin typeface="+mj-lt"/>
              </a:rPr>
              <a:t>Homework is graded for completion, not accuracy.</a:t>
            </a:r>
            <a:endParaRPr b="1" dirty="0">
              <a:latin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Viewing Grades</a:t>
            </a:r>
            <a:endParaRPr/>
          </a:p>
        </p:txBody>
      </p:sp>
      <p:sp>
        <p:nvSpPr>
          <p:cNvPr id="148" name="Google Shape;148;p26"/>
          <p:cNvSpPr txBox="1">
            <a:spLocks noGrp="1"/>
          </p:cNvSpPr>
          <p:nvPr>
            <p:ph type="body" idx="1"/>
          </p:nvPr>
        </p:nvSpPr>
        <p:spPr>
          <a:xfrm>
            <a:off x="311700" y="1152475"/>
            <a:ext cx="8520600" cy="3530700"/>
          </a:xfrm>
          <a:prstGeom prst="rect">
            <a:avLst/>
          </a:prstGeom>
        </p:spPr>
        <p:txBody>
          <a:bodyPr spcFirstLastPara="1" wrap="square" lIns="91425" tIns="91425" rIns="91425" bIns="91425" anchor="t" anchorCtr="0">
            <a:noAutofit/>
          </a:bodyPr>
          <a:lstStyle/>
          <a:p>
            <a:pPr marL="0" indent="0">
              <a:buNone/>
            </a:pPr>
            <a:r>
              <a:rPr lang="en-US" sz="2100" b="1" i="1" dirty="0">
                <a:latin typeface="+mj-lt"/>
              </a:rPr>
              <a:t>PowerSchool is available to all parents.   This is the BEST way to monitor student grades.  We try to update PS often.  </a:t>
            </a:r>
          </a:p>
          <a:p>
            <a:pPr marL="0" lvl="0" indent="0" algn="l" rtl="0">
              <a:spcBef>
                <a:spcPts val="0"/>
              </a:spcBef>
              <a:spcAft>
                <a:spcPts val="0"/>
              </a:spcAft>
              <a:buNone/>
            </a:pPr>
            <a:endParaRPr lang="en-US" sz="2100" b="1" i="1" dirty="0">
              <a:latin typeface="+mj-lt"/>
            </a:endParaRPr>
          </a:p>
          <a:p>
            <a:pPr marL="0" indent="0">
              <a:buNone/>
            </a:pPr>
            <a:r>
              <a:rPr lang="en-US" sz="2100" b="1" i="1" dirty="0">
                <a:latin typeface="+mj-lt"/>
              </a:rPr>
              <a:t>Wednesday folders will also contain graded papers.  Please check your child’s Wednesday folder and review graded work.  </a:t>
            </a:r>
            <a:r>
              <a:rPr lang="en-US" sz="2100" b="1" i="1" u="sng" dirty="0">
                <a:latin typeface="+mj-lt"/>
              </a:rPr>
              <a:t>SIGN that you have reviewed the work.</a:t>
            </a:r>
            <a:r>
              <a:rPr lang="en-US" sz="2100" b="1" i="1" dirty="0">
                <a:latin typeface="+mj-lt"/>
              </a:rPr>
              <a:t>  We need all work that is below a 70 to be signed and returned.  Keep everything else, please!</a:t>
            </a:r>
          </a:p>
          <a:p>
            <a:pPr marL="0" indent="0">
              <a:buNone/>
            </a:pPr>
            <a:r>
              <a:rPr lang="en-US" sz="2100" b="1" i="1" dirty="0">
                <a:latin typeface="+mj-lt"/>
              </a:rPr>
              <a:t>PLEASE make sure your email addresses are correct in PowerSchool.  We send updates via email.</a:t>
            </a:r>
            <a:endParaRPr sz="2100" b="1" i="1" dirty="0">
              <a:latin typeface="+mj-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Ms. Bowden</a:t>
            </a:r>
          </a:p>
        </p:txBody>
      </p:sp>
      <p:sp>
        <p:nvSpPr>
          <p:cNvPr id="68" name="Google Shape;68;p14"/>
          <p:cNvSpPr txBox="1">
            <a:spLocks noGrp="1"/>
          </p:cNvSpPr>
          <p:nvPr>
            <p:ph type="body" idx="1"/>
          </p:nvPr>
        </p:nvSpPr>
        <p:spPr>
          <a:xfrm>
            <a:off x="311700" y="390475"/>
            <a:ext cx="5795622" cy="3868347"/>
          </a:xfrm>
          <a:prstGeom prst="rect">
            <a:avLst/>
          </a:prstGeom>
        </p:spPr>
        <p:txBody>
          <a:bodyPr spcFirstLastPara="1" wrap="square" lIns="91425" tIns="91425" rIns="91425" bIns="91425" anchor="t" anchorCtr="0">
            <a:noAutofit/>
          </a:bodyPr>
          <a:lstStyle/>
          <a:p>
            <a:pPr marL="0" indent="0">
              <a:lnSpc>
                <a:spcPct val="120000"/>
              </a:lnSpc>
              <a:spcBef>
                <a:spcPts val="1000"/>
              </a:spcBef>
              <a:buNone/>
            </a:pPr>
            <a:endParaRPr lang="en-US" sz="2700" dirty="0">
              <a:solidFill>
                <a:srgbClr val="B71E42"/>
              </a:solidFill>
              <a:latin typeface="+mj-lt"/>
              <a:ea typeface="Arial"/>
              <a:cs typeface="Arial"/>
              <a:sym typeface="Arial"/>
            </a:endParaRPr>
          </a:p>
          <a:p>
            <a:pPr marL="0" indent="0">
              <a:lnSpc>
                <a:spcPct val="120000"/>
              </a:lnSpc>
              <a:spcBef>
                <a:spcPts val="1000"/>
              </a:spcBef>
              <a:buNone/>
            </a:pPr>
            <a:r>
              <a:rPr lang="en-US" sz="2700" dirty="0">
                <a:solidFill>
                  <a:srgbClr val="B71E42"/>
                </a:solidFill>
                <a:latin typeface="Arial"/>
                <a:ea typeface="Arial"/>
                <a:cs typeface="Arial"/>
                <a:sym typeface="Arial"/>
              </a:rPr>
              <a:t>•</a:t>
            </a:r>
            <a:r>
              <a:rPr lang="en-US" dirty="0">
                <a:solidFill>
                  <a:srgbClr val="000000"/>
                </a:solidFill>
                <a:latin typeface="+mj-lt"/>
                <a:ea typeface="Arial"/>
                <a:cs typeface="Arial"/>
                <a:sym typeface="Georgia"/>
              </a:rPr>
              <a:t>starting 7th full year at Richland Elementary</a:t>
            </a:r>
            <a:endParaRPr lang="en-US" dirty="0">
              <a:solidFill>
                <a:srgbClr val="000000"/>
              </a:solidFill>
              <a:latin typeface="+mj-lt"/>
              <a:ea typeface="Georgia"/>
              <a:cs typeface="Georgia"/>
            </a:endParaRPr>
          </a:p>
          <a:p>
            <a:pPr marL="0" indent="0">
              <a:lnSpc>
                <a:spcPct val="120000"/>
              </a:lnSpc>
              <a:spcBef>
                <a:spcPts val="1000"/>
              </a:spcBef>
              <a:buNone/>
            </a:pPr>
            <a:r>
              <a:rPr lang="en-US" dirty="0">
                <a:solidFill>
                  <a:srgbClr val="B71E42"/>
                </a:solidFill>
                <a:latin typeface="+mj-lt"/>
                <a:ea typeface="Georgia"/>
                <a:cs typeface="Georgia"/>
                <a:sym typeface="Georgia"/>
              </a:rPr>
              <a:t>•</a:t>
            </a:r>
            <a:r>
              <a:rPr lang="en-US" dirty="0">
                <a:solidFill>
                  <a:srgbClr val="000000"/>
                </a:solidFill>
                <a:latin typeface="+mj-lt"/>
                <a:ea typeface="Georgia"/>
                <a:cs typeface="Georgia"/>
                <a:sym typeface="Georgia"/>
              </a:rPr>
              <a:t>Bachelor’s in Education, Teaching All Learners certified K-8, modified special ed. K-12 </a:t>
            </a:r>
            <a:endParaRPr lang="en-US" dirty="0">
              <a:solidFill>
                <a:srgbClr val="000000"/>
              </a:solidFill>
              <a:latin typeface="+mj-lt"/>
              <a:ea typeface="Georgia"/>
              <a:cs typeface="Georgia"/>
            </a:endParaRPr>
          </a:p>
          <a:p>
            <a:pPr marL="0" indent="0">
              <a:lnSpc>
                <a:spcPct val="120000"/>
              </a:lnSpc>
              <a:spcBef>
                <a:spcPts val="1000"/>
              </a:spcBef>
              <a:buNone/>
            </a:pPr>
            <a:r>
              <a:rPr lang="en-US" sz="2300" dirty="0">
                <a:solidFill>
                  <a:srgbClr val="B71E42"/>
                </a:solidFill>
                <a:latin typeface="+mj-lt"/>
                <a:ea typeface="Georgia"/>
                <a:cs typeface="Georgia"/>
                <a:sym typeface="Georgia"/>
              </a:rPr>
              <a:t>•</a:t>
            </a:r>
            <a:r>
              <a:rPr lang="en-US" dirty="0">
                <a:solidFill>
                  <a:srgbClr val="000000"/>
                </a:solidFill>
                <a:latin typeface="+mj-lt"/>
                <a:ea typeface="Georgia"/>
                <a:cs typeface="Georgia"/>
                <a:sym typeface="Georgia"/>
              </a:rPr>
              <a:t>I have a 21 year old son, Brock, at Moore Tech, graduating in December and a 17 year old son, Noah, a senior at Houston High School</a:t>
            </a:r>
            <a:endParaRPr lang="en-US" dirty="0">
              <a:solidFill>
                <a:srgbClr val="000000"/>
              </a:solidFill>
              <a:latin typeface="+mj-lt"/>
              <a:ea typeface="Georgia"/>
              <a:cs typeface="Georgia"/>
            </a:endParaRPr>
          </a:p>
          <a:p>
            <a:pPr marL="0" lvl="0" indent="0" algn="l" rtl="0">
              <a:spcBef>
                <a:spcPts val="0"/>
              </a:spcBef>
              <a:spcAft>
                <a:spcPts val="1600"/>
              </a:spcAft>
              <a:buNone/>
            </a:pPr>
            <a:endParaRPr lang="en-US" dirty="0">
              <a:latin typeface="Amatic SC"/>
              <a:ea typeface="Amatic SC"/>
              <a:cs typeface="Amatic SC"/>
            </a:endParaRPr>
          </a:p>
        </p:txBody>
      </p:sp>
      <p:pic>
        <p:nvPicPr>
          <p:cNvPr id="4" name="Picture 3" descr="A person sitting on a beach wearing sunglasses&#10;&#10;AI-generated content may be incorrect.">
            <a:extLst>
              <a:ext uri="{FF2B5EF4-FFF2-40B4-BE49-F238E27FC236}">
                <a16:creationId xmlns:a16="http://schemas.microsoft.com/office/drawing/2014/main" id="{7DC4415B-FE9C-3A2E-6E33-36A7007BB56F}"/>
              </a:ext>
            </a:extLst>
          </p:cNvPr>
          <p:cNvPicPr>
            <a:picLocks noChangeAspect="1"/>
          </p:cNvPicPr>
          <p:nvPr/>
        </p:nvPicPr>
        <p:blipFill>
          <a:blip r:embed="rId3"/>
          <a:stretch>
            <a:fillRect/>
          </a:stretch>
        </p:blipFill>
        <p:spPr>
          <a:xfrm>
            <a:off x="6110686" y="617048"/>
            <a:ext cx="1554156" cy="20679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 name="Picture 2" descr="A person with long hair smiling&#10;&#10;AI-generated content may be incorrect.">
            <a:extLst>
              <a:ext uri="{FF2B5EF4-FFF2-40B4-BE49-F238E27FC236}">
                <a16:creationId xmlns:a16="http://schemas.microsoft.com/office/drawing/2014/main" id="{F470E10E-6EA4-EC2C-308A-DB63F5148734}"/>
              </a:ext>
            </a:extLst>
          </p:cNvPr>
          <p:cNvPicPr>
            <a:picLocks noChangeAspect="1"/>
          </p:cNvPicPr>
          <p:nvPr/>
        </p:nvPicPr>
        <p:blipFill>
          <a:blip r:embed="rId4"/>
          <a:stretch>
            <a:fillRect/>
          </a:stretch>
        </p:blipFill>
        <p:spPr>
          <a:xfrm>
            <a:off x="7289068" y="2052888"/>
            <a:ext cx="1462377" cy="20453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49D98-5D17-725E-87B1-55C11CE50CF1}"/>
              </a:ext>
            </a:extLst>
          </p:cNvPr>
          <p:cNvSpPr>
            <a:spLocks noGrp="1"/>
          </p:cNvSpPr>
          <p:nvPr>
            <p:ph type="title"/>
          </p:nvPr>
        </p:nvSpPr>
        <p:spPr/>
        <p:txBody>
          <a:bodyPr/>
          <a:lstStyle/>
          <a:p>
            <a:r>
              <a:rPr lang="en-US"/>
              <a:t>Birthdays</a:t>
            </a:r>
          </a:p>
        </p:txBody>
      </p:sp>
      <p:sp>
        <p:nvSpPr>
          <p:cNvPr id="3" name="Text Placeholder 2">
            <a:extLst>
              <a:ext uri="{FF2B5EF4-FFF2-40B4-BE49-F238E27FC236}">
                <a16:creationId xmlns:a16="http://schemas.microsoft.com/office/drawing/2014/main" id="{418D1345-6270-A0F8-6E11-FC0682BF08CF}"/>
              </a:ext>
            </a:extLst>
          </p:cNvPr>
          <p:cNvSpPr>
            <a:spLocks noGrp="1"/>
          </p:cNvSpPr>
          <p:nvPr>
            <p:ph type="body" idx="1"/>
          </p:nvPr>
        </p:nvSpPr>
        <p:spPr/>
        <p:txBody>
          <a:bodyPr/>
          <a:lstStyle/>
          <a:p>
            <a:r>
              <a:rPr lang="en-US" dirty="0">
                <a:latin typeface="+mj-lt"/>
              </a:rPr>
              <a:t>Healthy Foods Policy prohibits the sharing of treats.  We are </a:t>
            </a:r>
            <a:r>
              <a:rPr lang="en-US" b="1" dirty="0">
                <a:latin typeface="+mj-lt"/>
              </a:rPr>
              <a:t>NOT</a:t>
            </a:r>
            <a:r>
              <a:rPr lang="en-US" dirty="0">
                <a:latin typeface="+mj-lt"/>
              </a:rPr>
              <a:t> allowed to pass out cookies, cupcakes, candy, etc. for student birthdays.</a:t>
            </a:r>
          </a:p>
          <a:p>
            <a:pPr marL="114300" indent="0">
              <a:buNone/>
            </a:pPr>
            <a:endParaRPr lang="en-US" dirty="0">
              <a:latin typeface="+mj-lt"/>
            </a:endParaRPr>
          </a:p>
          <a:p>
            <a:r>
              <a:rPr lang="en-US" dirty="0">
                <a:latin typeface="+mj-lt"/>
              </a:rPr>
              <a:t>Invites:  If your child is having a birthday party, please send out invites privately and/or electronically.  If invites are sent to school to be dispersed, everyone must be invited.</a:t>
            </a:r>
          </a:p>
        </p:txBody>
      </p:sp>
    </p:spTree>
    <p:extLst>
      <p:ext uri="{BB962C8B-B14F-4D97-AF65-F5344CB8AC3E}">
        <p14:creationId xmlns:p14="http://schemas.microsoft.com/office/powerpoint/2010/main" val="749687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B26D-20E0-8E55-DA66-EB1C037EE145}"/>
              </a:ext>
            </a:extLst>
          </p:cNvPr>
          <p:cNvSpPr>
            <a:spLocks noGrp="1"/>
          </p:cNvSpPr>
          <p:nvPr>
            <p:ph type="title"/>
          </p:nvPr>
        </p:nvSpPr>
        <p:spPr/>
        <p:txBody>
          <a:bodyPr/>
          <a:lstStyle/>
          <a:p>
            <a:r>
              <a:rPr lang="en-US"/>
              <a:t>4</a:t>
            </a:r>
            <a:r>
              <a:rPr lang="en-US" baseline="30000"/>
              <a:t>th</a:t>
            </a:r>
            <a:r>
              <a:rPr lang="en-US"/>
              <a:t> grade Field Trip to Discovery</a:t>
            </a:r>
          </a:p>
        </p:txBody>
      </p:sp>
      <p:sp>
        <p:nvSpPr>
          <p:cNvPr id="3" name="Text Placeholder 2">
            <a:extLst>
              <a:ext uri="{FF2B5EF4-FFF2-40B4-BE49-F238E27FC236}">
                <a16:creationId xmlns:a16="http://schemas.microsoft.com/office/drawing/2014/main" id="{D0A2DFD2-2EB5-610C-7A69-049B1AFDB77A}"/>
              </a:ext>
            </a:extLst>
          </p:cNvPr>
          <p:cNvSpPr>
            <a:spLocks noGrp="1"/>
          </p:cNvSpPr>
          <p:nvPr>
            <p:ph type="body" idx="1"/>
          </p:nvPr>
        </p:nvSpPr>
        <p:spPr/>
        <p:txBody>
          <a:bodyPr/>
          <a:lstStyle/>
          <a:p>
            <a:r>
              <a:rPr lang="en-US" dirty="0">
                <a:latin typeface="+mj-lt"/>
              </a:rPr>
              <a:t>4th grade students go to Discovery Park of America in Union, TN in May!  We encourage anyone to chaperone (no limit).  </a:t>
            </a:r>
            <a:r>
              <a:rPr lang="en-US" b="1" u="sng" dirty="0">
                <a:latin typeface="+mj-lt"/>
              </a:rPr>
              <a:t>However, ALL CHAPERONES must undergo a level 3 background check.  This requires fingerprinting at the board.  </a:t>
            </a:r>
          </a:p>
          <a:p>
            <a:r>
              <a:rPr lang="en-US" dirty="0">
                <a:latin typeface="+mj-lt"/>
              </a:rPr>
              <a:t>This trip is a bit pricey, so plan ahead! (about $70)</a:t>
            </a:r>
          </a:p>
          <a:p>
            <a:pPr marL="114300" indent="0">
              <a:buNone/>
            </a:pPr>
            <a:r>
              <a:rPr lang="en-US" dirty="0">
                <a:latin typeface="+mj-lt"/>
              </a:rPr>
              <a:t> We take a charter bus, not a school bus, which makes it more expensive.</a:t>
            </a:r>
          </a:p>
          <a:p>
            <a:pPr marL="114300" indent="0">
              <a:lnSpc>
                <a:spcPct val="114999"/>
              </a:lnSpc>
              <a:buNone/>
            </a:pPr>
            <a:endParaRPr lang="en-US" dirty="0">
              <a:latin typeface="+mj-lt"/>
            </a:endParaRPr>
          </a:p>
          <a:p>
            <a:pPr marL="114300" indent="0">
              <a:lnSpc>
                <a:spcPct val="114999"/>
              </a:lnSpc>
              <a:buNone/>
            </a:pPr>
            <a:r>
              <a:rPr lang="en-US" b="1" u="sng" dirty="0">
                <a:latin typeface="+mj-lt"/>
              </a:rPr>
              <a:t>It is encouraged to go ahead and start the level 3 background check process early! It does take some time to get approved!!!!</a:t>
            </a:r>
          </a:p>
          <a:p>
            <a:endParaRPr lang="en-US" dirty="0">
              <a:solidFill>
                <a:schemeClr val="accent1"/>
              </a:solidFill>
            </a:endParaRPr>
          </a:p>
        </p:txBody>
      </p:sp>
    </p:spTree>
    <p:extLst>
      <p:ext uri="{BB962C8B-B14F-4D97-AF65-F5344CB8AC3E}">
        <p14:creationId xmlns:p14="http://schemas.microsoft.com/office/powerpoint/2010/main" val="106242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B553-6826-EBB1-CFFF-6C22E0B9BFC5}"/>
              </a:ext>
            </a:extLst>
          </p:cNvPr>
          <p:cNvSpPr>
            <a:spLocks noGrp="1"/>
          </p:cNvSpPr>
          <p:nvPr>
            <p:ph type="title"/>
          </p:nvPr>
        </p:nvSpPr>
        <p:spPr/>
        <p:txBody>
          <a:bodyPr/>
          <a:lstStyle/>
          <a:p>
            <a:r>
              <a:rPr lang="en-US"/>
              <a:t>School Cash online</a:t>
            </a:r>
          </a:p>
        </p:txBody>
      </p:sp>
      <p:sp>
        <p:nvSpPr>
          <p:cNvPr id="3" name="Text Placeholder 2">
            <a:extLst>
              <a:ext uri="{FF2B5EF4-FFF2-40B4-BE49-F238E27FC236}">
                <a16:creationId xmlns:a16="http://schemas.microsoft.com/office/drawing/2014/main" id="{AE4109D0-B9AA-1135-92D8-1D69C15685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3C9E1E-CC9C-BE86-D879-FB4EA4DE6A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22</a:t>
            </a:fld>
            <a:endParaRPr lang="en"/>
          </a:p>
        </p:txBody>
      </p:sp>
      <p:pic>
        <p:nvPicPr>
          <p:cNvPr id="7" name="Picture 6" descr="A qr code on a white background&#10;&#10;AI-generated content may be incorrect.">
            <a:extLst>
              <a:ext uri="{FF2B5EF4-FFF2-40B4-BE49-F238E27FC236}">
                <a16:creationId xmlns:a16="http://schemas.microsoft.com/office/drawing/2014/main" id="{74206965-2BD9-7675-72F0-4D9F3C676C11}"/>
              </a:ext>
            </a:extLst>
          </p:cNvPr>
          <p:cNvPicPr>
            <a:picLocks noChangeAspect="1"/>
          </p:cNvPicPr>
          <p:nvPr/>
        </p:nvPicPr>
        <p:blipFill>
          <a:blip r:embed="rId2"/>
          <a:stretch>
            <a:fillRect/>
          </a:stretch>
        </p:blipFill>
        <p:spPr>
          <a:xfrm>
            <a:off x="3131454" y="1045243"/>
            <a:ext cx="2560458" cy="3398931"/>
          </a:xfrm>
          <a:prstGeom prst="rect">
            <a:avLst/>
          </a:prstGeom>
        </p:spPr>
      </p:pic>
    </p:spTree>
    <p:extLst>
      <p:ext uri="{BB962C8B-B14F-4D97-AF65-F5344CB8AC3E}">
        <p14:creationId xmlns:p14="http://schemas.microsoft.com/office/powerpoint/2010/main" val="3463359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60A1-EE6F-E59A-22BD-149FEEDDC247}"/>
              </a:ext>
            </a:extLst>
          </p:cNvPr>
          <p:cNvSpPr>
            <a:spLocks noGrp="1"/>
          </p:cNvSpPr>
          <p:nvPr>
            <p:ph type="title"/>
          </p:nvPr>
        </p:nvSpPr>
        <p:spPr/>
        <p:txBody>
          <a:bodyPr/>
          <a:lstStyle/>
          <a:p>
            <a:r>
              <a:rPr lang="en-US"/>
              <a:t>Arrival and Dismissal Procedures</a:t>
            </a:r>
          </a:p>
        </p:txBody>
      </p:sp>
      <p:sp>
        <p:nvSpPr>
          <p:cNvPr id="3" name="Text Placeholder 2">
            <a:extLst>
              <a:ext uri="{FF2B5EF4-FFF2-40B4-BE49-F238E27FC236}">
                <a16:creationId xmlns:a16="http://schemas.microsoft.com/office/drawing/2014/main" id="{2BD8DD99-9D62-F696-E98C-5DC305960650}"/>
              </a:ext>
            </a:extLst>
          </p:cNvPr>
          <p:cNvSpPr>
            <a:spLocks noGrp="1"/>
          </p:cNvSpPr>
          <p:nvPr>
            <p:ph type="body" idx="1"/>
          </p:nvPr>
        </p:nvSpPr>
        <p:spPr/>
        <p:txBody>
          <a:bodyPr/>
          <a:lstStyle/>
          <a:p>
            <a:pPr marL="114300" indent="0" algn="ctr">
              <a:buNone/>
            </a:pPr>
            <a:endParaRPr lang="en-US" sz="1800" b="1" dirty="0">
              <a:solidFill>
                <a:srgbClr val="000000"/>
              </a:solidFill>
              <a:latin typeface="Arial"/>
            </a:endParaRPr>
          </a:p>
          <a:p>
            <a:pPr marL="114300" indent="0" algn="ctr">
              <a:buNone/>
            </a:pPr>
            <a:endParaRPr lang="en-US" sz="1800" b="1" dirty="0">
              <a:solidFill>
                <a:srgbClr val="000000"/>
              </a:solidFill>
              <a:latin typeface="Arial"/>
            </a:endParaRPr>
          </a:p>
          <a:p>
            <a:pPr marL="114300" indent="0" algn="ctr">
              <a:spcBef>
                <a:spcPts val="0"/>
              </a:spcBef>
              <a:spcAft>
                <a:spcPts val="0"/>
              </a:spcAft>
              <a:buNone/>
            </a:pPr>
            <a:r>
              <a:rPr lang="en-US" sz="1800" b="1" i="0" u="none" strike="noStrike" dirty="0">
                <a:solidFill>
                  <a:srgbClr val="000000"/>
                </a:solidFill>
                <a:effectLst/>
                <a:latin typeface="+mj-lt"/>
              </a:rPr>
              <a:t>Arrival</a:t>
            </a:r>
            <a:endParaRPr lang="en-US" b="1" dirty="0">
              <a:effectLst/>
              <a:latin typeface="+mj-lt"/>
              <a:cs typeface="Arial"/>
            </a:endParaRPr>
          </a:p>
          <a:p>
            <a:pPr rtl="0">
              <a:spcBef>
                <a:spcPts val="0"/>
              </a:spcBef>
              <a:spcAft>
                <a:spcPts val="0"/>
              </a:spcAft>
            </a:pPr>
            <a:r>
              <a:rPr lang="en-US" sz="1800" b="0" i="0" u="none" strike="noStrike" dirty="0">
                <a:solidFill>
                  <a:srgbClr val="000000"/>
                </a:solidFill>
                <a:effectLst/>
                <a:latin typeface="+mj-lt"/>
              </a:rPr>
              <a:t>Students may arrive at school </a:t>
            </a:r>
            <a:r>
              <a:rPr lang="en-US" sz="1800" b="0" i="0" u="none" strike="noStrike" dirty="0">
                <a:solidFill>
                  <a:srgbClr val="000000"/>
                </a:solidFill>
                <a:effectLst/>
                <a:highlight>
                  <a:srgbClr val="FFFF00"/>
                </a:highlight>
                <a:latin typeface="+mj-lt"/>
              </a:rPr>
              <a:t>no earlier than 7:45</a:t>
            </a:r>
            <a:endParaRPr lang="en-US" b="0" dirty="0">
              <a:effectLst/>
              <a:highlight>
                <a:srgbClr val="FFFF00"/>
              </a:highlight>
              <a:latin typeface="+mj-lt"/>
            </a:endParaRPr>
          </a:p>
          <a:p>
            <a:pPr rtl="0">
              <a:spcBef>
                <a:spcPts val="0"/>
              </a:spcBef>
              <a:spcAft>
                <a:spcPts val="0"/>
              </a:spcAft>
            </a:pPr>
            <a:r>
              <a:rPr lang="en-US" sz="1800" b="0" i="0" u="none" strike="noStrike" dirty="0">
                <a:solidFill>
                  <a:srgbClr val="000000"/>
                </a:solidFill>
                <a:effectLst/>
                <a:latin typeface="+mj-lt"/>
              </a:rPr>
              <a:t>Please ensure that your student is coming into the correct door.</a:t>
            </a:r>
            <a:endParaRPr lang="en-US" b="0" dirty="0">
              <a:effectLst/>
              <a:latin typeface="+mj-lt"/>
            </a:endParaRPr>
          </a:p>
          <a:p>
            <a:pPr rtl="0">
              <a:spcBef>
                <a:spcPts val="0"/>
              </a:spcBef>
              <a:spcAft>
                <a:spcPts val="0"/>
              </a:spcAft>
            </a:pPr>
            <a:r>
              <a:rPr lang="en-US" sz="1800" b="0" i="0" u="none" strike="noStrike" dirty="0">
                <a:solidFill>
                  <a:srgbClr val="000000"/>
                </a:solidFill>
                <a:effectLst/>
                <a:latin typeface="+mj-lt"/>
              </a:rPr>
              <a:t> 4th grade enters where we dismiss. </a:t>
            </a:r>
            <a:endParaRPr lang="en-US" b="0" dirty="0">
              <a:effectLst/>
              <a:latin typeface="+mj-lt"/>
            </a:endParaRPr>
          </a:p>
          <a:p>
            <a:pPr marL="114300" indent="0" algn="ctr" rtl="0">
              <a:spcBef>
                <a:spcPts val="0"/>
              </a:spcBef>
              <a:spcAft>
                <a:spcPts val="0"/>
              </a:spcAft>
              <a:buNone/>
            </a:pPr>
            <a:r>
              <a:rPr lang="en-US" sz="1800" b="1" i="0" u="none" strike="noStrike" dirty="0">
                <a:solidFill>
                  <a:srgbClr val="000000"/>
                </a:solidFill>
                <a:effectLst/>
                <a:latin typeface="+mj-lt"/>
              </a:rPr>
              <a:t>Dismissal</a:t>
            </a:r>
            <a:endParaRPr lang="en-US" b="1" dirty="0">
              <a:effectLst/>
              <a:latin typeface="+mj-lt"/>
            </a:endParaRPr>
          </a:p>
          <a:p>
            <a:pPr rtl="0">
              <a:spcBef>
                <a:spcPts val="0"/>
              </a:spcBef>
              <a:spcAft>
                <a:spcPts val="0"/>
              </a:spcAft>
            </a:pPr>
            <a:r>
              <a:rPr lang="en-US" sz="1800" b="0" i="0" u="none" strike="noStrike" dirty="0">
                <a:solidFill>
                  <a:srgbClr val="000000"/>
                </a:solidFill>
                <a:effectLst/>
                <a:latin typeface="+mj-lt"/>
              </a:rPr>
              <a:t>We will dismiss under the East overhang at 3:15. </a:t>
            </a:r>
            <a:endParaRPr lang="en-US" b="0" dirty="0">
              <a:effectLst/>
              <a:latin typeface="+mj-lt"/>
            </a:endParaRPr>
          </a:p>
          <a:p>
            <a:pPr rtl="0">
              <a:spcBef>
                <a:spcPts val="0"/>
              </a:spcBef>
              <a:spcAft>
                <a:spcPts val="0"/>
              </a:spcAft>
            </a:pPr>
            <a:r>
              <a:rPr lang="en-US" sz="1800" b="0" i="0" u="none" strike="noStrike" dirty="0">
                <a:solidFill>
                  <a:srgbClr val="000000"/>
                </a:solidFill>
                <a:effectLst/>
                <a:latin typeface="+mj-lt"/>
              </a:rPr>
              <a:t>Please arrive by 3:10 to avoid traffic tie-ups.</a:t>
            </a:r>
            <a:endParaRPr lang="en-US" b="0" dirty="0">
              <a:effectLst/>
              <a:latin typeface="+mj-lt"/>
            </a:endParaRPr>
          </a:p>
          <a:p>
            <a:pPr rtl="0">
              <a:spcBef>
                <a:spcPts val="0"/>
              </a:spcBef>
              <a:spcAft>
                <a:spcPts val="0"/>
              </a:spcAft>
            </a:pPr>
            <a:r>
              <a:rPr lang="en-US" sz="1800" b="0" i="0" u="none" strike="noStrike" dirty="0">
                <a:solidFill>
                  <a:srgbClr val="000000"/>
                </a:solidFill>
                <a:effectLst/>
                <a:latin typeface="+mj-lt"/>
              </a:rPr>
              <a:t>Please alert teachers of any changes by 10:00 am if possible.</a:t>
            </a:r>
            <a:endParaRPr lang="en-US" b="0" dirty="0">
              <a:effectLst/>
              <a:latin typeface="+mj-lt"/>
            </a:endParaRPr>
          </a:p>
          <a:p>
            <a:pPr marL="114300" indent="0">
              <a:buNone/>
            </a:pPr>
            <a:br>
              <a:rPr lang="en-US" dirty="0"/>
            </a:br>
            <a:br>
              <a:rPr lang="en-US" dirty="0"/>
            </a:br>
            <a:br>
              <a:rPr lang="en-US" dirty="0"/>
            </a:br>
            <a:endParaRPr lang="en-US" dirty="0"/>
          </a:p>
        </p:txBody>
      </p:sp>
    </p:spTree>
    <p:extLst>
      <p:ext uri="{BB962C8B-B14F-4D97-AF65-F5344CB8AC3E}">
        <p14:creationId xmlns:p14="http://schemas.microsoft.com/office/powerpoint/2010/main" val="3086187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30448-A43C-68AE-5092-BAA918382FFF}"/>
              </a:ext>
            </a:extLst>
          </p:cNvPr>
          <p:cNvSpPr>
            <a:spLocks noGrp="1"/>
          </p:cNvSpPr>
          <p:nvPr>
            <p:ph type="title"/>
          </p:nvPr>
        </p:nvSpPr>
        <p:spPr/>
        <p:txBody>
          <a:bodyPr/>
          <a:lstStyle/>
          <a:p>
            <a:r>
              <a:rPr lang="en-US"/>
              <a:t>Cross Country</a:t>
            </a:r>
          </a:p>
        </p:txBody>
      </p:sp>
      <p:sp>
        <p:nvSpPr>
          <p:cNvPr id="3" name="Text Placeholder 2">
            <a:extLst>
              <a:ext uri="{FF2B5EF4-FFF2-40B4-BE49-F238E27FC236}">
                <a16:creationId xmlns:a16="http://schemas.microsoft.com/office/drawing/2014/main" id="{493918F0-7D5E-979D-AA8D-4E29E2F4C9DF}"/>
              </a:ext>
            </a:extLst>
          </p:cNvPr>
          <p:cNvSpPr>
            <a:spLocks noGrp="1"/>
          </p:cNvSpPr>
          <p:nvPr>
            <p:ph type="body" idx="1"/>
          </p:nvPr>
        </p:nvSpPr>
        <p:spPr/>
        <p:txBody>
          <a:bodyPr/>
          <a:lstStyle/>
          <a:p>
            <a:r>
              <a:rPr lang="en-US" dirty="0">
                <a:latin typeface="+mj-lt"/>
              </a:rPr>
              <a:t>Cross Country registration has started! If you are interested, there are forms in the office. </a:t>
            </a:r>
          </a:p>
          <a:p>
            <a:r>
              <a:rPr lang="en-US" dirty="0">
                <a:latin typeface="+mj-lt"/>
              </a:rPr>
              <a:t>Final Deadline to register with all forms turned in : </a:t>
            </a:r>
            <a:r>
              <a:rPr lang="en-US" b="1" dirty="0">
                <a:latin typeface="+mj-lt"/>
              </a:rPr>
              <a:t>September 3</a:t>
            </a:r>
            <a:r>
              <a:rPr lang="en-US" b="1" baseline="30000" dirty="0">
                <a:latin typeface="+mj-lt"/>
              </a:rPr>
              <a:t>rd</a:t>
            </a:r>
            <a:endParaRPr lang="en-US" b="1" dirty="0">
              <a:latin typeface="+mj-lt"/>
            </a:endParaRPr>
          </a:p>
          <a:p>
            <a:r>
              <a:rPr lang="en-US" dirty="0">
                <a:latin typeface="+mj-lt"/>
              </a:rPr>
              <a:t>Last day to order XC spirit wear: August 25</a:t>
            </a:r>
            <a:r>
              <a:rPr lang="en-US" baseline="30000" dirty="0">
                <a:latin typeface="+mj-lt"/>
              </a:rPr>
              <a:t>th</a:t>
            </a:r>
            <a:endParaRPr lang="en-US" dirty="0">
              <a:latin typeface="+mj-lt"/>
            </a:endParaRPr>
          </a:p>
          <a:p>
            <a:r>
              <a:rPr lang="en-US" dirty="0">
                <a:latin typeface="+mj-lt"/>
              </a:rPr>
              <a:t>First practice: Thursday, August 21</a:t>
            </a:r>
            <a:r>
              <a:rPr lang="en-US" baseline="30000" dirty="0">
                <a:latin typeface="+mj-lt"/>
              </a:rPr>
              <a:t>st</a:t>
            </a:r>
            <a:r>
              <a:rPr lang="en-US" dirty="0">
                <a:latin typeface="+mj-lt"/>
              </a:rPr>
              <a:t> (must have all forms turned in to participate in practice)</a:t>
            </a:r>
          </a:p>
          <a:p>
            <a:endParaRPr lang="en-US" dirty="0">
              <a:latin typeface="+mj-lt"/>
            </a:endParaRPr>
          </a:p>
          <a:p>
            <a:pPr>
              <a:lnSpc>
                <a:spcPct val="114999"/>
              </a:lnSpc>
            </a:pPr>
            <a:r>
              <a:rPr lang="en-US" dirty="0">
                <a:latin typeface="+mj-lt"/>
              </a:rPr>
              <a:t>Williamsonmf@scsk12.org</a:t>
            </a:r>
          </a:p>
        </p:txBody>
      </p:sp>
    </p:spTree>
    <p:extLst>
      <p:ext uri="{BB962C8B-B14F-4D97-AF65-F5344CB8AC3E}">
        <p14:creationId xmlns:p14="http://schemas.microsoft.com/office/powerpoint/2010/main" val="3814909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8B031-7723-2051-7F68-E2F4AA27F39F}"/>
              </a:ext>
            </a:extLst>
          </p:cNvPr>
          <p:cNvSpPr>
            <a:spLocks noGrp="1"/>
          </p:cNvSpPr>
          <p:nvPr>
            <p:ph type="title"/>
          </p:nvPr>
        </p:nvSpPr>
        <p:spPr/>
        <p:txBody>
          <a:bodyPr/>
          <a:lstStyle/>
          <a:p>
            <a:r>
              <a:rPr lang="en-US"/>
              <a:t>Uniform Policy</a:t>
            </a:r>
          </a:p>
        </p:txBody>
      </p:sp>
      <p:sp>
        <p:nvSpPr>
          <p:cNvPr id="3" name="Text Placeholder 2">
            <a:extLst>
              <a:ext uri="{FF2B5EF4-FFF2-40B4-BE49-F238E27FC236}">
                <a16:creationId xmlns:a16="http://schemas.microsoft.com/office/drawing/2014/main" id="{59C67146-D3B1-29AC-ECC0-2E446DF8FA26}"/>
              </a:ext>
            </a:extLst>
          </p:cNvPr>
          <p:cNvSpPr>
            <a:spLocks noGrp="1"/>
          </p:cNvSpPr>
          <p:nvPr>
            <p:ph type="body" idx="1"/>
          </p:nvPr>
        </p:nvSpPr>
        <p:spPr/>
        <p:txBody>
          <a:bodyPr/>
          <a:lstStyle/>
          <a:p>
            <a:pPr marL="114300" indent="0" rtl="0">
              <a:spcBef>
                <a:spcPts val="0"/>
              </a:spcBef>
              <a:spcAft>
                <a:spcPts val="0"/>
              </a:spcAft>
              <a:buNone/>
            </a:pPr>
            <a:r>
              <a:rPr lang="en-US" sz="1800" b="1" i="0" u="none" strike="noStrike" dirty="0">
                <a:solidFill>
                  <a:srgbClr val="000000"/>
                </a:solidFill>
                <a:effectLst/>
                <a:latin typeface="+mj-lt"/>
                <a:cs typeface="Arial"/>
              </a:rPr>
              <a:t>Shirts</a:t>
            </a:r>
            <a:r>
              <a:rPr lang="en-US" sz="1800" b="0" i="0" u="none" strike="noStrike" dirty="0">
                <a:solidFill>
                  <a:srgbClr val="000000"/>
                </a:solidFill>
                <a:effectLst/>
                <a:latin typeface="+mj-lt"/>
                <a:cs typeface="Arial"/>
              </a:rPr>
              <a:t>- white, grey, red collared shirts OR Richland Spirit Wear shirts- </a:t>
            </a:r>
          </a:p>
          <a:p>
            <a:pPr marL="114300" indent="0" rtl="0">
              <a:spcBef>
                <a:spcPts val="0"/>
              </a:spcBef>
              <a:spcAft>
                <a:spcPts val="0"/>
              </a:spcAft>
              <a:buNone/>
            </a:pPr>
            <a:r>
              <a:rPr lang="en-US" dirty="0">
                <a:solidFill>
                  <a:srgbClr val="000000"/>
                </a:solidFill>
                <a:latin typeface="+mj-lt"/>
                <a:cs typeface="Arial"/>
              </a:rPr>
              <a:t>         </a:t>
            </a:r>
            <a:r>
              <a:rPr lang="en-US" sz="1800" b="0" i="0" u="none" strike="noStrike" dirty="0">
                <a:solidFill>
                  <a:srgbClr val="000000"/>
                </a:solidFill>
                <a:effectLst/>
                <a:latin typeface="+mj-lt"/>
                <a:cs typeface="Arial"/>
              </a:rPr>
              <a:t>No Field Day shirts</a:t>
            </a:r>
            <a:br>
              <a:rPr lang="en-US" b="0" dirty="0">
                <a:effectLst/>
                <a:latin typeface="+mj-lt"/>
              </a:rPr>
            </a:br>
            <a:r>
              <a:rPr lang="en-US" sz="1800" b="1" i="0" u="none" strike="noStrike" dirty="0">
                <a:solidFill>
                  <a:srgbClr val="000000"/>
                </a:solidFill>
                <a:effectLst/>
                <a:latin typeface="+mj-lt"/>
                <a:cs typeface="Arial"/>
              </a:rPr>
              <a:t>Shorts/Pants/skirts- </a:t>
            </a:r>
            <a:r>
              <a:rPr lang="en-US" sz="1800" b="0" i="0" u="none" strike="noStrike" dirty="0">
                <a:solidFill>
                  <a:srgbClr val="000000"/>
                </a:solidFill>
                <a:effectLst/>
                <a:latin typeface="+mj-lt"/>
                <a:cs typeface="Arial"/>
              </a:rPr>
              <a:t>Khaki, black, navy- please check length</a:t>
            </a:r>
            <a:br>
              <a:rPr lang="en-US" b="0" dirty="0">
                <a:effectLst/>
                <a:latin typeface="+mj-lt"/>
              </a:rPr>
            </a:br>
            <a:r>
              <a:rPr lang="en-US" sz="1800" b="1" i="0" u="none" strike="noStrike" dirty="0">
                <a:solidFill>
                  <a:srgbClr val="000000"/>
                </a:solidFill>
                <a:effectLst/>
                <a:latin typeface="+mj-lt"/>
                <a:cs typeface="Arial"/>
              </a:rPr>
              <a:t>Dresses</a:t>
            </a:r>
            <a:r>
              <a:rPr lang="en-US" sz="1800" b="0" i="0" u="none" strike="noStrike" dirty="0">
                <a:solidFill>
                  <a:srgbClr val="000000"/>
                </a:solidFill>
                <a:effectLst/>
                <a:latin typeface="+mj-lt"/>
                <a:cs typeface="Arial"/>
              </a:rPr>
              <a:t>- white, red, gray</a:t>
            </a:r>
            <a:br>
              <a:rPr lang="en-US" b="0" dirty="0">
                <a:effectLst/>
                <a:latin typeface="+mj-lt"/>
              </a:rPr>
            </a:br>
            <a:r>
              <a:rPr lang="en-US" sz="1800" b="1" i="0" u="none" strike="noStrike" dirty="0">
                <a:solidFill>
                  <a:srgbClr val="000000"/>
                </a:solidFill>
                <a:effectLst/>
                <a:latin typeface="+mj-lt"/>
                <a:cs typeface="Arial"/>
              </a:rPr>
              <a:t>Jumpers</a:t>
            </a:r>
            <a:r>
              <a:rPr lang="en-US" sz="1800" b="0" i="0" u="none" strike="noStrike" dirty="0">
                <a:solidFill>
                  <a:srgbClr val="000000"/>
                </a:solidFill>
                <a:effectLst/>
                <a:latin typeface="+mj-lt"/>
                <a:cs typeface="Arial"/>
              </a:rPr>
              <a:t>-navy or Khaki</a:t>
            </a:r>
            <a:br>
              <a:rPr lang="en-US" b="0" dirty="0">
                <a:effectLst/>
                <a:latin typeface="+mj-lt"/>
              </a:rPr>
            </a:br>
            <a:r>
              <a:rPr lang="en-US" sz="1800" b="1" i="0" u="none" strike="noStrike" dirty="0">
                <a:solidFill>
                  <a:srgbClr val="000000"/>
                </a:solidFill>
                <a:effectLst/>
                <a:latin typeface="+mj-lt"/>
                <a:cs typeface="Arial"/>
              </a:rPr>
              <a:t>Jackets</a:t>
            </a:r>
            <a:r>
              <a:rPr lang="en-US" sz="1800" b="0" i="0" u="none" strike="noStrike" dirty="0">
                <a:solidFill>
                  <a:srgbClr val="000000"/>
                </a:solidFill>
                <a:effectLst/>
                <a:latin typeface="+mj-lt"/>
                <a:cs typeface="Arial"/>
              </a:rPr>
              <a:t>- black ,navy, red, grey- no logos or writing</a:t>
            </a:r>
            <a:endParaRPr lang="en-US" b="0" dirty="0">
              <a:effectLst/>
              <a:latin typeface="+mj-lt"/>
              <a:cs typeface="Arial"/>
            </a:endParaRPr>
          </a:p>
          <a:p>
            <a:pPr marL="114300" indent="0">
              <a:buNone/>
            </a:pPr>
            <a:endParaRPr lang="en-US" sz="1800" dirty="0">
              <a:latin typeface="+mj-lt"/>
              <a:ea typeface="+mn-lt"/>
              <a:cs typeface="Arial"/>
            </a:endParaRPr>
          </a:p>
          <a:p>
            <a:pPr marL="114300" indent="0">
              <a:buNone/>
            </a:pPr>
            <a:r>
              <a:rPr lang="en-US" sz="1800" dirty="0">
                <a:latin typeface="+mj-lt"/>
                <a:ea typeface="+mn-lt"/>
                <a:cs typeface="+mn-lt"/>
              </a:rPr>
              <a:t>Students are allowed to wear Spirit Wear shirts that say Richland through the week.  </a:t>
            </a:r>
            <a:r>
              <a:rPr lang="en-US" sz="1800" b="1" dirty="0">
                <a:latin typeface="+mj-lt"/>
                <a:ea typeface="+mn-lt"/>
                <a:cs typeface="+mn-lt"/>
              </a:rPr>
              <a:t>They are NOT allowed to wear Richland Field Day shirts or sweaters with logos or writing on them unless it is Richland. </a:t>
            </a:r>
            <a:endParaRPr lang="en-US" b="1" dirty="0">
              <a:latin typeface="+mj-lt"/>
            </a:endParaRPr>
          </a:p>
          <a:p>
            <a:endParaRPr lang="en-US" dirty="0"/>
          </a:p>
        </p:txBody>
      </p:sp>
    </p:spTree>
    <p:extLst>
      <p:ext uri="{BB962C8B-B14F-4D97-AF65-F5344CB8AC3E}">
        <p14:creationId xmlns:p14="http://schemas.microsoft.com/office/powerpoint/2010/main" val="1073210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A8E5-96F4-0716-58E9-5EC052133E9D}"/>
              </a:ext>
            </a:extLst>
          </p:cNvPr>
          <p:cNvSpPr>
            <a:spLocks noGrp="1"/>
          </p:cNvSpPr>
          <p:nvPr>
            <p:ph type="title"/>
          </p:nvPr>
        </p:nvSpPr>
        <p:spPr/>
        <p:txBody>
          <a:bodyPr/>
          <a:lstStyle/>
          <a:p>
            <a:r>
              <a:rPr lang="en-US"/>
              <a:t>Honor Society</a:t>
            </a:r>
          </a:p>
        </p:txBody>
      </p:sp>
      <p:sp>
        <p:nvSpPr>
          <p:cNvPr id="3" name="Text Placeholder 2">
            <a:extLst>
              <a:ext uri="{FF2B5EF4-FFF2-40B4-BE49-F238E27FC236}">
                <a16:creationId xmlns:a16="http://schemas.microsoft.com/office/drawing/2014/main" id="{8B9DA323-A0B4-CC7E-F80E-6F7C8C68DAE4}"/>
              </a:ext>
            </a:extLst>
          </p:cNvPr>
          <p:cNvSpPr>
            <a:spLocks noGrp="1"/>
          </p:cNvSpPr>
          <p:nvPr>
            <p:ph type="body" idx="1"/>
          </p:nvPr>
        </p:nvSpPr>
        <p:spPr/>
        <p:txBody>
          <a:bodyPr/>
          <a:lstStyle/>
          <a:p>
            <a:r>
              <a:rPr lang="en-US" dirty="0">
                <a:latin typeface="+mj-lt"/>
              </a:rPr>
              <a:t>Teachers will be submitting students for consideration of National Elementary Honor Society in Quarter 3.</a:t>
            </a:r>
          </a:p>
          <a:p>
            <a:r>
              <a:rPr lang="en-US" dirty="0">
                <a:latin typeface="+mj-lt"/>
              </a:rPr>
              <a:t>Only students with cumulative A/Bs, Es in conduct, and no more than 5 unexcused absences will be considered. (not a rolling invitation)</a:t>
            </a:r>
          </a:p>
          <a:p>
            <a:r>
              <a:rPr lang="en-US" dirty="0">
                <a:latin typeface="+mj-lt"/>
              </a:rPr>
              <a:t>Students will be inducted at the end of 4th grade and will continue as members through 5th grade (if all above criteria are met)</a:t>
            </a:r>
          </a:p>
          <a:p>
            <a:r>
              <a:rPr lang="en-US" dirty="0">
                <a:latin typeface="+mj-lt"/>
              </a:rPr>
              <a:t>During 5th grade, the honor society will be a service organization, with service projects throughout the school year.</a:t>
            </a:r>
          </a:p>
        </p:txBody>
      </p:sp>
      <p:sp>
        <p:nvSpPr>
          <p:cNvPr id="4" name="Slide Number Placeholder 3">
            <a:extLst>
              <a:ext uri="{FF2B5EF4-FFF2-40B4-BE49-F238E27FC236}">
                <a16:creationId xmlns:a16="http://schemas.microsoft.com/office/drawing/2014/main" id="{ED9DD49E-3604-F664-4B06-19C35FC6B9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26</a:t>
            </a:fld>
            <a:endParaRPr lang="en"/>
          </a:p>
        </p:txBody>
      </p:sp>
    </p:spTree>
    <p:extLst>
      <p:ext uri="{BB962C8B-B14F-4D97-AF65-F5344CB8AC3E}">
        <p14:creationId xmlns:p14="http://schemas.microsoft.com/office/powerpoint/2010/main" val="1839197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471175" y="351475"/>
            <a:ext cx="8520600" cy="626100"/>
          </a:xfrm>
          <a:prstGeom prst="rect">
            <a:avLst/>
          </a:prstGeom>
        </p:spPr>
        <p:txBody>
          <a:bodyPr spcFirstLastPara="1" wrap="square" lIns="91425" tIns="91425" rIns="91425" bIns="91425" anchor="t" anchorCtr="0">
            <a:noAutofit/>
          </a:bodyPr>
          <a:lstStyle/>
          <a:p>
            <a:r>
              <a:rPr lang="en"/>
              <a:t>Communication!  Download Class Dojo app!</a:t>
            </a:r>
            <a:endParaRPr/>
          </a:p>
        </p:txBody>
      </p:sp>
      <p:sp>
        <p:nvSpPr>
          <p:cNvPr id="154" name="Google Shape;154;p27"/>
          <p:cNvSpPr txBox="1">
            <a:spLocks noGrp="1"/>
          </p:cNvSpPr>
          <p:nvPr>
            <p:ph type="body" idx="1"/>
          </p:nvPr>
        </p:nvSpPr>
        <p:spPr>
          <a:xfrm>
            <a:off x="256673" y="1850189"/>
            <a:ext cx="8735101" cy="2718686"/>
          </a:xfrm>
          <a:prstGeom prst="rect">
            <a:avLst/>
          </a:prstGeom>
        </p:spPr>
        <p:txBody>
          <a:bodyPr spcFirstLastPara="1" wrap="square" lIns="91425" tIns="91425" rIns="91425" bIns="91425" anchor="t" anchorCtr="0">
            <a:noAutofit/>
          </a:bodyPr>
          <a:lstStyle/>
          <a:p>
            <a:pPr marL="0" indent="0">
              <a:spcAft>
                <a:spcPts val="1600"/>
              </a:spcAft>
              <a:buNone/>
            </a:pPr>
            <a:r>
              <a:rPr lang="en-US" sz="2400" dirty="0">
                <a:latin typeface="+mj-lt"/>
              </a:rPr>
              <a:t>Communication will be through Class Dojo. All families should have automatically been added. If you have not accepted, please do so or if you have not been added, please reach out to your homeroom teacher so that we can send to you.</a:t>
            </a:r>
            <a:endParaRPr lang="en-US" dirty="0">
              <a:latin typeface="+mj-lt"/>
            </a:endParaRPr>
          </a:p>
          <a:p>
            <a:pPr marL="0" indent="0">
              <a:spcAft>
                <a:spcPts val="1600"/>
              </a:spcAft>
              <a:buNone/>
            </a:pPr>
            <a:r>
              <a:rPr lang="en-US" sz="2400" dirty="0">
                <a:latin typeface="+mj-lt"/>
              </a:rPr>
              <a:t>We will not be inundating you with emails, so please be sure to read the ones we send thoroughly! Thank you!</a:t>
            </a:r>
          </a:p>
        </p:txBody>
      </p:sp>
      <p:sp>
        <p:nvSpPr>
          <p:cNvPr id="157" name="Google Shape;157;p27"/>
          <p:cNvSpPr txBox="1"/>
          <p:nvPr/>
        </p:nvSpPr>
        <p:spPr>
          <a:xfrm>
            <a:off x="311700" y="4625175"/>
            <a:ext cx="27831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 </a:t>
            </a:r>
            <a:endParaRPr>
              <a:latin typeface="Lato"/>
              <a:ea typeface="Lato"/>
              <a:cs typeface="Lato"/>
              <a:sym typeface="Lato"/>
            </a:endParaRPr>
          </a:p>
        </p:txBody>
      </p:sp>
      <p:sp>
        <p:nvSpPr>
          <p:cNvPr id="160" name="Google Shape;160;p27"/>
          <p:cNvSpPr txBox="1"/>
          <p:nvPr/>
        </p:nvSpPr>
        <p:spPr>
          <a:xfrm>
            <a:off x="6694216" y="4726587"/>
            <a:ext cx="5100900" cy="5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84E4-489E-164E-8120-3DFD49271E7D}"/>
              </a:ext>
            </a:extLst>
          </p:cNvPr>
          <p:cNvSpPr>
            <a:spLocks noGrp="1"/>
          </p:cNvSpPr>
          <p:nvPr>
            <p:ph type="title"/>
          </p:nvPr>
        </p:nvSpPr>
        <p:spPr/>
        <p:txBody>
          <a:bodyPr/>
          <a:lstStyle/>
          <a:p>
            <a:r>
              <a:rPr lang="en-US" sz="3600"/>
              <a:t>School handbook acknowledgement</a:t>
            </a:r>
          </a:p>
        </p:txBody>
      </p:sp>
      <p:sp>
        <p:nvSpPr>
          <p:cNvPr id="3" name="Text Placeholder 2">
            <a:extLst>
              <a:ext uri="{FF2B5EF4-FFF2-40B4-BE49-F238E27FC236}">
                <a16:creationId xmlns:a16="http://schemas.microsoft.com/office/drawing/2014/main" id="{3D953A25-3351-DCF6-53F6-E92C3499FA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5898EE-1741-A158-C687-F4817660F5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28</a:t>
            </a:fld>
            <a:endParaRPr lang="en"/>
          </a:p>
        </p:txBody>
      </p:sp>
      <p:pic>
        <p:nvPicPr>
          <p:cNvPr id="5" name="Picture 4" descr="A qr code on a piece of paper&#10;&#10;AI-generated content may be incorrect.">
            <a:extLst>
              <a:ext uri="{FF2B5EF4-FFF2-40B4-BE49-F238E27FC236}">
                <a16:creationId xmlns:a16="http://schemas.microsoft.com/office/drawing/2014/main" id="{9FD28284-92EE-8D06-83D0-AEE14923314C}"/>
              </a:ext>
            </a:extLst>
          </p:cNvPr>
          <p:cNvPicPr>
            <a:picLocks noChangeAspect="1"/>
          </p:cNvPicPr>
          <p:nvPr/>
        </p:nvPicPr>
        <p:blipFill>
          <a:blip r:embed="rId2"/>
          <a:stretch>
            <a:fillRect/>
          </a:stretch>
        </p:blipFill>
        <p:spPr>
          <a:xfrm>
            <a:off x="2436623" y="1285875"/>
            <a:ext cx="3932377" cy="3301173"/>
          </a:xfrm>
          <a:prstGeom prst="rect">
            <a:avLst/>
          </a:prstGeom>
        </p:spPr>
      </p:pic>
    </p:spTree>
    <p:extLst>
      <p:ext uri="{BB962C8B-B14F-4D97-AF65-F5344CB8AC3E}">
        <p14:creationId xmlns:p14="http://schemas.microsoft.com/office/powerpoint/2010/main" val="3643012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Contact</a:t>
            </a:r>
            <a:endParaRPr sz="3000"/>
          </a:p>
        </p:txBody>
      </p:sp>
      <p:sp>
        <p:nvSpPr>
          <p:cNvPr id="166" name="Google Shape;166;p28"/>
          <p:cNvSpPr txBox="1">
            <a:spLocks noGrp="1"/>
          </p:cNvSpPr>
          <p:nvPr>
            <p:ph type="body" idx="1"/>
          </p:nvPr>
        </p:nvSpPr>
        <p:spPr>
          <a:prstGeom prst="rect">
            <a:avLst/>
          </a:prstGeom>
        </p:spPr>
        <p:txBody>
          <a:bodyPr spcFirstLastPara="1" wrap="square" lIns="91425" tIns="91425" rIns="91425" bIns="91425" anchor="t" anchorCtr="0">
            <a:noAutofit/>
          </a:bodyPr>
          <a:lstStyle/>
          <a:p>
            <a:pPr marL="0" indent="0">
              <a:buNone/>
            </a:pPr>
            <a:r>
              <a:rPr lang="en" sz="1400" b="1" dirty="0">
                <a:latin typeface="+mj-lt"/>
              </a:rPr>
              <a:t>Erin Bowden</a:t>
            </a:r>
            <a:endParaRPr sz="1400" b="1" dirty="0">
              <a:latin typeface="+mj-lt"/>
            </a:endParaRPr>
          </a:p>
          <a:p>
            <a:pPr marL="0" lvl="0" indent="0" algn="l" rtl="0">
              <a:spcBef>
                <a:spcPts val="1600"/>
              </a:spcBef>
              <a:spcAft>
                <a:spcPts val="0"/>
              </a:spcAft>
              <a:buNone/>
            </a:pPr>
            <a:r>
              <a:rPr lang="en" sz="1400" b="1" u="sng" dirty="0">
                <a:solidFill>
                  <a:schemeClr val="hlink"/>
                </a:solidFill>
                <a:latin typeface="+mj-lt"/>
                <a:hlinkClick r:id="rId3">
                  <a:extLst>
                    <a:ext uri="{A12FA001-AC4F-418D-AE19-62706E023703}">
                      <ahyp:hlinkClr xmlns:ahyp="http://schemas.microsoft.com/office/drawing/2018/hyperlinkcolor" val="tx"/>
                    </a:ext>
                  </a:extLst>
                </a:hlinkClick>
              </a:rPr>
              <a:t>bowdene@scsk12.org</a:t>
            </a:r>
            <a:endParaRPr sz="1400" b="1" dirty="0">
              <a:solidFill>
                <a:schemeClr val="hlink"/>
              </a:solidFill>
              <a:latin typeface="+mj-lt"/>
            </a:endParaRPr>
          </a:p>
          <a:p>
            <a:pPr marL="0" indent="0">
              <a:lnSpc>
                <a:spcPct val="114999"/>
              </a:lnSpc>
              <a:spcBef>
                <a:spcPts val="1600"/>
              </a:spcBef>
              <a:buNone/>
            </a:pPr>
            <a:r>
              <a:rPr lang="en-US" sz="1400" b="1" dirty="0">
                <a:latin typeface="+mj-lt"/>
              </a:rPr>
              <a:t>Courtney Northcutt</a:t>
            </a:r>
            <a:endParaRPr dirty="0">
              <a:latin typeface="+mj-lt"/>
            </a:endParaRPr>
          </a:p>
          <a:p>
            <a:pPr marL="0" lvl="0" indent="0" algn="l">
              <a:lnSpc>
                <a:spcPct val="114999"/>
              </a:lnSpc>
              <a:spcBef>
                <a:spcPts val="1600"/>
              </a:spcBef>
              <a:spcAft>
                <a:spcPts val="0"/>
              </a:spcAft>
              <a:buNone/>
            </a:pPr>
            <a:r>
              <a:rPr lang="en-US" sz="1400" b="1" u="sng" dirty="0">
                <a:solidFill>
                  <a:schemeClr val="hlink"/>
                </a:solidFill>
                <a:latin typeface="+mj-lt"/>
                <a:hlinkClick r:id="rId4"/>
              </a:rPr>
              <a:t>northcuttcr@scsk12.org</a:t>
            </a:r>
            <a:endParaRPr dirty="0">
              <a:solidFill>
                <a:schemeClr val="hlink"/>
              </a:solidFill>
              <a:latin typeface="+mj-lt"/>
              <a:hlinkClick r:id="rId4"/>
            </a:endParaRPr>
          </a:p>
          <a:p>
            <a:pPr marL="0" indent="0">
              <a:lnSpc>
                <a:spcPct val="114999"/>
              </a:lnSpc>
              <a:spcBef>
                <a:spcPts val="1600"/>
              </a:spcBef>
              <a:buNone/>
            </a:pPr>
            <a:r>
              <a:rPr lang="en" sz="1400" b="1" dirty="0">
                <a:latin typeface="+mj-lt"/>
              </a:rPr>
              <a:t>Madison Hertzka</a:t>
            </a:r>
          </a:p>
          <a:p>
            <a:pPr marL="0" lvl="0" indent="0" algn="l">
              <a:lnSpc>
                <a:spcPct val="114999"/>
              </a:lnSpc>
              <a:spcBef>
                <a:spcPts val="1600"/>
              </a:spcBef>
              <a:spcAft>
                <a:spcPts val="0"/>
              </a:spcAft>
              <a:buNone/>
            </a:pPr>
            <a:r>
              <a:rPr lang="en-US" sz="1400" b="1" dirty="0">
                <a:latin typeface="+mj-lt"/>
                <a:hlinkClick r:id="rId5"/>
              </a:rPr>
              <a:t>hertzkam@scsk12.org</a:t>
            </a:r>
            <a:endParaRPr lang="en-US" dirty="0">
              <a:latin typeface="+mj-lt"/>
            </a:endParaRPr>
          </a:p>
          <a:p>
            <a:pPr marL="0" lvl="0" indent="0" algn="l">
              <a:lnSpc>
                <a:spcPct val="114999"/>
              </a:lnSpc>
              <a:spcBef>
                <a:spcPts val="1600"/>
              </a:spcBef>
              <a:spcAft>
                <a:spcPts val="0"/>
              </a:spcAft>
              <a:buNone/>
            </a:pPr>
            <a:endParaRPr lang="en-US" sz="1400" b="1" dirty="0"/>
          </a:p>
          <a:p>
            <a:pPr marL="0" lvl="0" indent="0" algn="l" rtl="0">
              <a:spcBef>
                <a:spcPts val="1600"/>
              </a:spcBef>
              <a:spcAft>
                <a:spcPts val="0"/>
              </a:spcAft>
              <a:buNone/>
            </a:pPr>
            <a:endParaRPr sz="1400" b="1" dirty="0"/>
          </a:p>
          <a:p>
            <a:pPr marL="0" lvl="0" indent="0" algn="l" rtl="0">
              <a:spcBef>
                <a:spcPts val="1600"/>
              </a:spcBef>
              <a:buNone/>
            </a:pPr>
            <a:endParaRPr sz="1400" b="1" dirty="0"/>
          </a:p>
          <a:p>
            <a:pPr marL="0" indent="0">
              <a:spcBef>
                <a:spcPts val="1600"/>
              </a:spcBef>
              <a:spcAft>
                <a:spcPts val="1600"/>
              </a:spcAft>
              <a:buNone/>
            </a:pPr>
            <a:endParaRPr lang="en-US" dirty="0"/>
          </a:p>
        </p:txBody>
      </p:sp>
      <p:pic>
        <p:nvPicPr>
          <p:cNvPr id="167" name="Google Shape;167;p28"/>
          <p:cNvPicPr preferRelativeResize="0"/>
          <p:nvPr/>
        </p:nvPicPr>
        <p:blipFill>
          <a:blip r:embed="rId6">
            <a:alphaModFix/>
          </a:blip>
          <a:stretch>
            <a:fillRect/>
          </a:stretch>
        </p:blipFill>
        <p:spPr>
          <a:xfrm>
            <a:off x="2634475" y="125450"/>
            <a:ext cx="6341600" cy="4691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1113233" y="514350"/>
            <a:ext cx="4336297" cy="1314449"/>
          </a:xfrm>
          <a:prstGeom prst="rect">
            <a:avLst/>
          </a:prstGeom>
        </p:spPr>
        <p:txBody>
          <a:bodyPr spcFirstLastPara="1" vert="horz" lIns="91440" tIns="45720" rIns="91440" bIns="45720" rtlCol="0" anchor="ctr" anchorCtr="0">
            <a:normAutofit/>
          </a:bodyPr>
          <a:lstStyle/>
          <a:p>
            <a:pPr defTabSz="457200">
              <a:spcBef>
                <a:spcPct val="0"/>
              </a:spcBef>
            </a:pPr>
            <a:r>
              <a:rPr lang="en-US" sz="4000" dirty="0"/>
              <a:t>C. Northcutt</a:t>
            </a:r>
            <a:br>
              <a:rPr lang="en-US" sz="4000" dirty="0"/>
            </a:br>
            <a:endParaRPr lang="en-US" sz="4000" dirty="0"/>
          </a:p>
        </p:txBody>
      </p:sp>
      <p:sp>
        <p:nvSpPr>
          <p:cNvPr id="68" name="Google Shape;68;p14"/>
          <p:cNvSpPr txBox="1">
            <a:spLocks noGrp="1"/>
          </p:cNvSpPr>
          <p:nvPr>
            <p:ph type="body" idx="1"/>
          </p:nvPr>
        </p:nvSpPr>
        <p:spPr>
          <a:xfrm>
            <a:off x="506563" y="1560634"/>
            <a:ext cx="4942967" cy="2782766"/>
          </a:xfrm>
          <a:prstGeom prst="rect">
            <a:avLst/>
          </a:prstGeom>
        </p:spPr>
        <p:txBody>
          <a:bodyPr spcFirstLastPara="1" vert="horz" lIns="91440" tIns="45720" rIns="91440" bIns="45720" rtlCol="0" anchor="ctr" anchorCtr="0">
            <a:normAutofit fontScale="77500" lnSpcReduction="20000"/>
          </a:bodyPr>
          <a:lstStyle/>
          <a:p>
            <a:pPr marL="0" indent="0" defTabSz="457200">
              <a:spcBef>
                <a:spcPct val="20000"/>
              </a:spcBef>
              <a:spcAft>
                <a:spcPts val="600"/>
              </a:spcAft>
              <a:buSzPct val="145000"/>
              <a:buFont typeface="Arial"/>
              <a:buChar char="•"/>
            </a:pPr>
            <a:r>
              <a:rPr lang="en-US" sz="2200" dirty="0">
                <a:latin typeface="+mj-lt"/>
                <a:cs typeface="Arial" panose="020B0604020202020204" pitchFamily="34" charset="0"/>
                <a:sym typeface="Amatic SC"/>
              </a:rPr>
              <a:t>I have been teaching since 2002</a:t>
            </a:r>
            <a:endParaRPr lang="en-US" sz="2200" dirty="0">
              <a:latin typeface="+mj-lt"/>
              <a:cs typeface="Arial" panose="020B0604020202020204" pitchFamily="34" charset="0"/>
            </a:endParaRPr>
          </a:p>
          <a:p>
            <a:pPr marL="0" lvl="0" indent="0" defTabSz="457200">
              <a:spcBef>
                <a:spcPct val="20000"/>
              </a:spcBef>
              <a:spcAft>
                <a:spcPts val="600"/>
              </a:spcAft>
              <a:buSzPct val="145000"/>
              <a:buFont typeface="Arial"/>
              <a:buChar char="•"/>
            </a:pPr>
            <a:r>
              <a:rPr lang="en-US" sz="2200" dirty="0">
                <a:latin typeface="+mj-lt"/>
                <a:cs typeface="Arial" panose="020B0604020202020204" pitchFamily="34" charset="0"/>
                <a:sym typeface="Amatic SC"/>
              </a:rPr>
              <a:t>Alumni of the University of Memphis (Go Tigers!!)</a:t>
            </a:r>
            <a:endParaRPr lang="en-US" sz="2200" dirty="0">
              <a:latin typeface="+mj-lt"/>
              <a:cs typeface="Arial" panose="020B0604020202020204" pitchFamily="34" charset="0"/>
            </a:endParaRPr>
          </a:p>
          <a:p>
            <a:pPr marL="0" indent="0" defTabSz="457200">
              <a:spcBef>
                <a:spcPct val="20000"/>
              </a:spcBef>
              <a:spcAft>
                <a:spcPts val="600"/>
              </a:spcAft>
              <a:buSzPct val="145000"/>
              <a:buFont typeface="Arial"/>
              <a:buChar char="•"/>
            </a:pPr>
            <a:r>
              <a:rPr lang="en-US" sz="2200" dirty="0">
                <a:latin typeface="+mj-lt"/>
                <a:cs typeface="Arial" panose="020B0604020202020204" pitchFamily="34" charset="0"/>
                <a:sym typeface="Amatic SC"/>
              </a:rPr>
              <a:t>Bachelor of Science in Education, Endorsement K-8</a:t>
            </a:r>
            <a:endParaRPr lang="en-US" sz="2200" dirty="0">
              <a:latin typeface="+mj-lt"/>
              <a:cs typeface="Arial" panose="020B0604020202020204" pitchFamily="34" charset="0"/>
            </a:endParaRPr>
          </a:p>
          <a:p>
            <a:pPr marL="0" indent="0" defTabSz="457200">
              <a:lnSpc>
                <a:spcPct val="114999"/>
              </a:lnSpc>
              <a:spcBef>
                <a:spcPct val="20000"/>
              </a:spcBef>
              <a:spcAft>
                <a:spcPts val="600"/>
              </a:spcAft>
              <a:buSzPct val="145000"/>
              <a:buFont typeface="Arial,Sans-Serif"/>
              <a:buChar char="•"/>
            </a:pPr>
            <a:r>
              <a:rPr lang="en-US" sz="2200" dirty="0">
                <a:latin typeface="+mj-lt"/>
                <a:cs typeface="Arial"/>
              </a:rPr>
              <a:t>Master of Science in Education, Reading K-6</a:t>
            </a:r>
          </a:p>
          <a:p>
            <a:pPr marL="0" indent="0" defTabSz="457200">
              <a:lnSpc>
                <a:spcPct val="114999"/>
              </a:lnSpc>
              <a:spcBef>
                <a:spcPct val="20000"/>
              </a:spcBef>
              <a:spcAft>
                <a:spcPts val="600"/>
              </a:spcAft>
              <a:buSzPct val="145000"/>
              <a:buFont typeface="Arial,Sans-Serif"/>
              <a:buChar char="•"/>
            </a:pPr>
            <a:r>
              <a:rPr lang="en-US" sz="2200" dirty="0">
                <a:latin typeface="+mj-lt"/>
                <a:cs typeface="Arial"/>
              </a:rPr>
              <a:t>Master of Science in Education, Mathematics K-6</a:t>
            </a:r>
          </a:p>
          <a:p>
            <a:pPr marL="0" indent="0" defTabSz="457200">
              <a:lnSpc>
                <a:spcPct val="114999"/>
              </a:lnSpc>
              <a:spcBef>
                <a:spcPct val="20000"/>
              </a:spcBef>
              <a:spcAft>
                <a:spcPts val="600"/>
              </a:spcAft>
              <a:buSzPct val="145000"/>
              <a:buFont typeface="Arial,Sans-Serif"/>
              <a:buChar char="•"/>
            </a:pPr>
            <a:r>
              <a:rPr lang="en-US" sz="2200" dirty="0">
                <a:latin typeface="+mj-lt"/>
                <a:cs typeface="Arial"/>
              </a:rPr>
              <a:t>I have identical twin boys named Miles and Alex.</a:t>
            </a:r>
          </a:p>
          <a:p>
            <a:pPr marL="0" indent="0" defTabSz="457200">
              <a:lnSpc>
                <a:spcPct val="114999"/>
              </a:lnSpc>
              <a:spcBef>
                <a:spcPct val="20000"/>
              </a:spcBef>
              <a:spcAft>
                <a:spcPts val="600"/>
              </a:spcAft>
              <a:buSzPct val="145000"/>
              <a:buFont typeface="Arial,Sans-Serif"/>
              <a:buChar char="•"/>
            </a:pPr>
            <a:endParaRPr lang="en-US" dirty="0">
              <a:latin typeface="Arial"/>
              <a:cs typeface="Arial"/>
            </a:endParaRPr>
          </a:p>
          <a:p>
            <a:pPr marL="0" indent="0" defTabSz="457200">
              <a:spcBef>
                <a:spcPct val="20000"/>
              </a:spcBef>
              <a:spcAft>
                <a:spcPts val="600"/>
              </a:spcAft>
              <a:buSzPct val="145000"/>
              <a:buNone/>
            </a:pPr>
            <a:endParaRPr lang="en-US" dirty="0"/>
          </a:p>
          <a:p>
            <a:pPr marL="0" lvl="0" indent="0" defTabSz="457200">
              <a:spcBef>
                <a:spcPct val="20000"/>
              </a:spcBef>
              <a:spcAft>
                <a:spcPts val="600"/>
              </a:spcAft>
              <a:buSzPct val="145000"/>
              <a:buFont typeface="Arial"/>
              <a:buChar char="•"/>
            </a:pPr>
            <a:endParaRPr lang="en-US" dirty="0">
              <a:sym typeface="Amatic SC"/>
            </a:endParaRPr>
          </a:p>
        </p:txBody>
      </p:sp>
      <p:pic>
        <p:nvPicPr>
          <p:cNvPr id="2" name="Picture 1" descr="A group of people standing on a beach&#10;&#10;Description automatically generated">
            <a:extLst>
              <a:ext uri="{FF2B5EF4-FFF2-40B4-BE49-F238E27FC236}">
                <a16:creationId xmlns:a16="http://schemas.microsoft.com/office/drawing/2014/main" id="{D08E9E54-274C-473B-2432-9B4285236772}"/>
              </a:ext>
            </a:extLst>
          </p:cNvPr>
          <p:cNvPicPr>
            <a:picLocks noChangeAspect="1"/>
          </p:cNvPicPr>
          <p:nvPr/>
        </p:nvPicPr>
        <p:blipFill>
          <a:blip r:embed="rId3"/>
          <a:stretch>
            <a:fillRect/>
          </a:stretch>
        </p:blipFill>
        <p:spPr>
          <a:xfrm>
            <a:off x="5477608" y="364881"/>
            <a:ext cx="3323492" cy="443132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Questions??</a:t>
            </a:r>
            <a:endParaRPr dirty="0"/>
          </a:p>
        </p:txBody>
      </p:sp>
      <p:sp>
        <p:nvSpPr>
          <p:cNvPr id="173" name="Google Shape;173;p29"/>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4" name="Google Shape;174;p29"/>
          <p:cNvPicPr preferRelativeResize="0"/>
          <p:nvPr/>
        </p:nvPicPr>
        <p:blipFill>
          <a:blip r:embed="rId3">
            <a:alphaModFix/>
          </a:blip>
          <a:stretch>
            <a:fillRect/>
          </a:stretch>
        </p:blipFill>
        <p:spPr>
          <a:xfrm>
            <a:off x="2018975" y="1283275"/>
            <a:ext cx="5106402" cy="30910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169E-BBE4-1527-04AF-ADCF470C2946}"/>
              </a:ext>
            </a:extLst>
          </p:cNvPr>
          <p:cNvSpPr>
            <a:spLocks noGrp="1"/>
          </p:cNvSpPr>
          <p:nvPr>
            <p:ph type="title"/>
          </p:nvPr>
        </p:nvSpPr>
        <p:spPr/>
        <p:txBody>
          <a:bodyPr/>
          <a:lstStyle/>
          <a:p>
            <a:r>
              <a:rPr lang="en-US" dirty="0"/>
              <a:t>Ms. Hertzka </a:t>
            </a:r>
            <a:br>
              <a:rPr lang="en-US" dirty="0"/>
            </a:br>
            <a:br>
              <a:rPr lang="en-US" dirty="0"/>
            </a:br>
            <a:endParaRPr lang="en-US" dirty="0"/>
          </a:p>
        </p:txBody>
      </p:sp>
      <p:sp>
        <p:nvSpPr>
          <p:cNvPr id="3" name="Text Placeholder 2">
            <a:extLst>
              <a:ext uri="{FF2B5EF4-FFF2-40B4-BE49-F238E27FC236}">
                <a16:creationId xmlns:a16="http://schemas.microsoft.com/office/drawing/2014/main" id="{94945DD0-87D2-38AE-497E-1262DC89D1B8}"/>
              </a:ext>
            </a:extLst>
          </p:cNvPr>
          <p:cNvSpPr>
            <a:spLocks noGrp="1"/>
          </p:cNvSpPr>
          <p:nvPr>
            <p:ph type="body" idx="1"/>
          </p:nvPr>
        </p:nvSpPr>
        <p:spPr>
          <a:xfrm>
            <a:off x="-1008" y="1023079"/>
            <a:ext cx="4813972" cy="3868467"/>
          </a:xfrm>
        </p:spPr>
        <p:txBody>
          <a:bodyPr/>
          <a:lstStyle/>
          <a:p>
            <a:endParaRPr lang="en-US" sz="2400" dirty="0">
              <a:latin typeface="+mj-lt"/>
            </a:endParaRPr>
          </a:p>
          <a:p>
            <a:r>
              <a:rPr lang="en-US" sz="2400" dirty="0">
                <a:latin typeface="+mj-lt"/>
              </a:rPr>
              <a:t>B.S.Ed. - from Union University</a:t>
            </a:r>
          </a:p>
          <a:p>
            <a:pPr>
              <a:lnSpc>
                <a:spcPct val="114999"/>
              </a:lnSpc>
            </a:pPr>
            <a:r>
              <a:rPr lang="en-US" sz="2400" dirty="0">
                <a:latin typeface="+mj-lt"/>
              </a:rPr>
              <a:t>Beginning year 3 of teaching</a:t>
            </a:r>
          </a:p>
          <a:p>
            <a:pPr>
              <a:lnSpc>
                <a:spcPct val="114999"/>
              </a:lnSpc>
            </a:pPr>
            <a:r>
              <a:rPr lang="en-US" sz="2400" dirty="0">
                <a:latin typeface="+mj-lt"/>
              </a:rPr>
              <a:t>Loves manatees </a:t>
            </a:r>
          </a:p>
          <a:p>
            <a:pPr>
              <a:lnSpc>
                <a:spcPct val="114999"/>
              </a:lnSpc>
            </a:pPr>
            <a:r>
              <a:rPr lang="en-US" sz="2400" dirty="0">
                <a:latin typeface="+mj-lt"/>
              </a:rPr>
              <a:t>I have a rescue beagle named Duck 5 years old. </a:t>
            </a:r>
          </a:p>
          <a:p>
            <a:pPr>
              <a:lnSpc>
                <a:spcPct val="114999"/>
              </a:lnSpc>
            </a:pPr>
            <a:r>
              <a:rPr lang="en-US" sz="2400" dirty="0">
                <a:latin typeface="+mj-lt"/>
              </a:rPr>
              <a:t>I love to travel</a:t>
            </a:r>
          </a:p>
          <a:p>
            <a:pPr marL="114300" indent="0">
              <a:buNone/>
            </a:pPr>
            <a:endParaRPr lang="en-US" dirty="0"/>
          </a:p>
        </p:txBody>
      </p:sp>
      <p:pic>
        <p:nvPicPr>
          <p:cNvPr id="6" name="Picture 5" descr="A dog standing in grass&#10;&#10;Description automatically generated">
            <a:extLst>
              <a:ext uri="{FF2B5EF4-FFF2-40B4-BE49-F238E27FC236}">
                <a16:creationId xmlns:a16="http://schemas.microsoft.com/office/drawing/2014/main" id="{02BEBBEB-FBC1-0BD2-6371-FAA689DD32BF}"/>
              </a:ext>
            </a:extLst>
          </p:cNvPr>
          <p:cNvPicPr>
            <a:picLocks noChangeAspect="1"/>
          </p:cNvPicPr>
          <p:nvPr/>
        </p:nvPicPr>
        <p:blipFill rotWithShape="1">
          <a:blip r:embed="rId2"/>
          <a:srcRect t="20543" r="2726"/>
          <a:stretch/>
        </p:blipFill>
        <p:spPr>
          <a:xfrm>
            <a:off x="6894034" y="2394547"/>
            <a:ext cx="1729586" cy="2158319"/>
          </a:xfrm>
          <a:prstGeom prst="rect">
            <a:avLst/>
          </a:prstGeom>
        </p:spPr>
      </p:pic>
      <p:pic>
        <p:nvPicPr>
          <p:cNvPr id="4" name="Picture 3" descr="A person standing on a rock with her hands up&#10;&#10;AI-generated content may be incorrect.">
            <a:extLst>
              <a:ext uri="{FF2B5EF4-FFF2-40B4-BE49-F238E27FC236}">
                <a16:creationId xmlns:a16="http://schemas.microsoft.com/office/drawing/2014/main" id="{814C7125-1626-B420-7C0F-64B3B189C1D4}"/>
              </a:ext>
            </a:extLst>
          </p:cNvPr>
          <p:cNvPicPr>
            <a:picLocks noChangeAspect="1"/>
          </p:cNvPicPr>
          <p:nvPr/>
        </p:nvPicPr>
        <p:blipFill>
          <a:blip r:embed="rId3"/>
          <a:stretch>
            <a:fillRect/>
          </a:stretch>
        </p:blipFill>
        <p:spPr>
          <a:xfrm>
            <a:off x="4944031" y="705097"/>
            <a:ext cx="1727489" cy="2330533"/>
          </a:xfrm>
          <a:prstGeom prst="rect">
            <a:avLst/>
          </a:prstGeom>
        </p:spPr>
      </p:pic>
    </p:spTree>
    <p:extLst>
      <p:ext uri="{BB962C8B-B14F-4D97-AF65-F5344CB8AC3E}">
        <p14:creationId xmlns:p14="http://schemas.microsoft.com/office/powerpoint/2010/main" val="441717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B61D-9719-457E-AA30-EECDB07650BC}"/>
              </a:ext>
            </a:extLst>
          </p:cNvPr>
          <p:cNvSpPr>
            <a:spLocks noGrp="1"/>
          </p:cNvSpPr>
          <p:nvPr>
            <p:ph type="title"/>
          </p:nvPr>
        </p:nvSpPr>
        <p:spPr/>
        <p:txBody>
          <a:bodyPr/>
          <a:lstStyle/>
          <a:p>
            <a:r>
              <a:rPr lang="en-US"/>
              <a:t>Weekly Communication</a:t>
            </a:r>
          </a:p>
        </p:txBody>
      </p:sp>
      <p:sp>
        <p:nvSpPr>
          <p:cNvPr id="3" name="Text Placeholder 2">
            <a:extLst>
              <a:ext uri="{FF2B5EF4-FFF2-40B4-BE49-F238E27FC236}">
                <a16:creationId xmlns:a16="http://schemas.microsoft.com/office/drawing/2014/main" id="{52DA4819-FF6F-4CFC-A84F-92FD00A0B536}"/>
              </a:ext>
            </a:extLst>
          </p:cNvPr>
          <p:cNvSpPr>
            <a:spLocks noGrp="1"/>
          </p:cNvSpPr>
          <p:nvPr>
            <p:ph type="body" idx="1"/>
          </p:nvPr>
        </p:nvSpPr>
        <p:spPr/>
        <p:txBody>
          <a:bodyPr/>
          <a:lstStyle/>
          <a:p>
            <a:r>
              <a:rPr lang="en-US" dirty="0">
                <a:latin typeface="+mj-lt"/>
              </a:rPr>
              <a:t>Newsletters containing lessons for each subject will be posted on our websites by Friday afternoons.  Each website will contain the SAME newsletter.</a:t>
            </a:r>
          </a:p>
          <a:p>
            <a:r>
              <a:rPr lang="en-US" dirty="0">
                <a:latin typeface="+mj-lt"/>
              </a:rPr>
              <a:t>Newsletters can be found under “Updates” on each webpage.</a:t>
            </a:r>
          </a:p>
          <a:p>
            <a:pPr>
              <a:lnSpc>
                <a:spcPct val="114999"/>
              </a:lnSpc>
            </a:pPr>
            <a:r>
              <a:rPr lang="pl-PL" dirty="0">
                <a:latin typeface="+mj-lt"/>
              </a:rPr>
              <a:t>Bowden's Webpage</a:t>
            </a:r>
            <a:endParaRPr lang="en-US" dirty="0">
              <a:latin typeface="+mj-lt"/>
            </a:endParaRPr>
          </a:p>
          <a:p>
            <a:pPr>
              <a:lnSpc>
                <a:spcPct val="114999"/>
              </a:lnSpc>
            </a:pPr>
            <a:r>
              <a:rPr lang="en-US" dirty="0">
                <a:latin typeface="+mj-lt"/>
              </a:rPr>
              <a:t>Hertzka's Webpage</a:t>
            </a:r>
          </a:p>
          <a:p>
            <a:pPr>
              <a:lnSpc>
                <a:spcPct val="114999"/>
              </a:lnSpc>
            </a:pPr>
            <a:r>
              <a:rPr lang="en-US" dirty="0">
                <a:latin typeface="+mj-lt"/>
                <a:hlinkClick r:id="rId2">
                  <a:extLst>
                    <a:ext uri="{A12FA001-AC4F-418D-AE19-62706E023703}">
                      <ahyp:hlinkClr xmlns:ahyp="http://schemas.microsoft.com/office/drawing/2018/hyperlinkcolor" val="tx"/>
                    </a:ext>
                  </a:extLst>
                </a:hlinkClick>
              </a:rPr>
              <a:t>Northcutt's Webpage</a:t>
            </a:r>
          </a:p>
          <a:p>
            <a:endParaRPr lang="en-US" dirty="0">
              <a:latin typeface="+mj-lt"/>
            </a:endParaRPr>
          </a:p>
          <a:p>
            <a:r>
              <a:rPr lang="en-US" dirty="0">
                <a:highlight>
                  <a:srgbClr val="FFFF00"/>
                </a:highlight>
                <a:latin typeface="+mj-lt"/>
              </a:rPr>
              <a:t>IMPERATIVE</a:t>
            </a:r>
            <a:r>
              <a:rPr lang="en-US" dirty="0">
                <a:latin typeface="+mj-lt"/>
              </a:rPr>
              <a:t>:  Please ensure you have a working email address in PowerSchool.  Reach out ASAP if it is not current.</a:t>
            </a:r>
          </a:p>
          <a:p>
            <a:endParaRPr lang="en-US" dirty="0"/>
          </a:p>
        </p:txBody>
      </p:sp>
    </p:spTree>
    <p:extLst>
      <p:ext uri="{BB962C8B-B14F-4D97-AF65-F5344CB8AC3E}">
        <p14:creationId xmlns:p14="http://schemas.microsoft.com/office/powerpoint/2010/main" val="4081760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50CE-FBBC-4625-9A37-F72846100CCC}"/>
              </a:ext>
            </a:extLst>
          </p:cNvPr>
          <p:cNvSpPr>
            <a:spLocks noGrp="1"/>
          </p:cNvSpPr>
          <p:nvPr>
            <p:ph type="title"/>
          </p:nvPr>
        </p:nvSpPr>
        <p:spPr/>
        <p:txBody>
          <a:bodyPr/>
          <a:lstStyle/>
          <a:p>
            <a:r>
              <a:rPr lang="en-US" dirty="0"/>
              <a:t>Behavior</a:t>
            </a:r>
          </a:p>
        </p:txBody>
      </p:sp>
      <p:sp>
        <p:nvSpPr>
          <p:cNvPr id="3" name="Text Placeholder 2">
            <a:extLst>
              <a:ext uri="{FF2B5EF4-FFF2-40B4-BE49-F238E27FC236}">
                <a16:creationId xmlns:a16="http://schemas.microsoft.com/office/drawing/2014/main" id="{BA230922-2AE2-428F-B1AA-B09262571901}"/>
              </a:ext>
            </a:extLst>
          </p:cNvPr>
          <p:cNvSpPr>
            <a:spLocks noGrp="1"/>
          </p:cNvSpPr>
          <p:nvPr>
            <p:ph type="body" idx="1"/>
          </p:nvPr>
        </p:nvSpPr>
        <p:spPr/>
        <p:txBody>
          <a:bodyPr/>
          <a:lstStyle/>
          <a:p>
            <a:pPr marL="139700" indent="0">
              <a:buNone/>
            </a:pPr>
            <a:endParaRPr lang="en-US" dirty="0"/>
          </a:p>
          <a:p>
            <a:r>
              <a:rPr lang="en-US" dirty="0">
                <a:latin typeface="+mj-lt"/>
              </a:rPr>
              <a:t>We will follow MSCS and Richland behavior guidelines. 4th grade dictates this by the Richland's Fabulous Four.</a:t>
            </a:r>
          </a:p>
          <a:p>
            <a:endParaRPr lang="en-US" dirty="0">
              <a:latin typeface="+mj-lt"/>
            </a:endParaRPr>
          </a:p>
          <a:p>
            <a:r>
              <a:rPr lang="en-US" dirty="0">
                <a:latin typeface="+mj-lt"/>
              </a:rPr>
              <a:t>We monitor classroom behavior daily.  We use a clipboard that follows students to each class.  We can then notify you if there is a behavior issue that occurs during the day.</a:t>
            </a:r>
          </a:p>
          <a:p>
            <a:endParaRPr lang="en-US" dirty="0">
              <a:latin typeface="+mj-lt"/>
            </a:endParaRPr>
          </a:p>
          <a:p>
            <a:r>
              <a:rPr lang="en-US" dirty="0">
                <a:latin typeface="+mj-lt"/>
              </a:rPr>
              <a:t>The following chart will allow us to keep track of conduct/work habits throughout the quarter.</a:t>
            </a:r>
          </a:p>
          <a:p>
            <a:pPr marL="139700" indent="0">
              <a:buNone/>
            </a:pPr>
            <a:endParaRPr lang="en-US" dirty="0"/>
          </a:p>
        </p:txBody>
      </p:sp>
      <p:sp>
        <p:nvSpPr>
          <p:cNvPr id="4" name="Text Placeholder 3">
            <a:extLst>
              <a:ext uri="{FF2B5EF4-FFF2-40B4-BE49-F238E27FC236}">
                <a16:creationId xmlns:a16="http://schemas.microsoft.com/office/drawing/2014/main" id="{3C27D88F-AC53-4F74-8563-B2C965820955}"/>
              </a:ext>
            </a:extLst>
          </p:cNvPr>
          <p:cNvSpPr>
            <a:spLocks noGrp="1"/>
          </p:cNvSpPr>
          <p:nvPr>
            <p:ph type="body" idx="2"/>
          </p:nvPr>
        </p:nvSpPr>
        <p:spPr/>
        <p:txBody>
          <a:bodyPr/>
          <a:lstStyle/>
          <a:p>
            <a:endParaRPr lang="en-US"/>
          </a:p>
        </p:txBody>
      </p:sp>
      <p:pic>
        <p:nvPicPr>
          <p:cNvPr id="5" name="Picture 4">
            <a:extLst>
              <a:ext uri="{FF2B5EF4-FFF2-40B4-BE49-F238E27FC236}">
                <a16:creationId xmlns:a16="http://schemas.microsoft.com/office/drawing/2014/main" id="{CB7C5295-8212-4481-BE73-505AC2D44377}"/>
              </a:ext>
            </a:extLst>
          </p:cNvPr>
          <p:cNvPicPr>
            <a:picLocks noChangeAspect="1"/>
          </p:cNvPicPr>
          <p:nvPr/>
        </p:nvPicPr>
        <p:blipFill>
          <a:blip r:embed="rId2"/>
          <a:stretch>
            <a:fillRect/>
          </a:stretch>
        </p:blipFill>
        <p:spPr>
          <a:xfrm>
            <a:off x="5072755" y="612950"/>
            <a:ext cx="3266798" cy="4344656"/>
          </a:xfrm>
          <a:prstGeom prst="rect">
            <a:avLst/>
          </a:prstGeom>
        </p:spPr>
      </p:pic>
    </p:spTree>
    <p:extLst>
      <p:ext uri="{BB962C8B-B14F-4D97-AF65-F5344CB8AC3E}">
        <p14:creationId xmlns:p14="http://schemas.microsoft.com/office/powerpoint/2010/main" val="572640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5383F-F719-2E0A-7E74-518032B1F723}"/>
              </a:ext>
            </a:extLst>
          </p:cNvPr>
          <p:cNvSpPr>
            <a:spLocks noGrp="1"/>
          </p:cNvSpPr>
          <p:nvPr>
            <p:ph type="title"/>
          </p:nvPr>
        </p:nvSpPr>
        <p:spPr/>
        <p:txBody>
          <a:bodyPr/>
          <a:lstStyle/>
          <a:p>
            <a:r>
              <a:rPr lang="en-US" sz="2800" dirty="0"/>
              <a:t>    Personal  Wireless Communication Devices</a:t>
            </a:r>
          </a:p>
        </p:txBody>
      </p:sp>
      <p:sp>
        <p:nvSpPr>
          <p:cNvPr id="3" name="Text Placeholder 2">
            <a:extLst>
              <a:ext uri="{FF2B5EF4-FFF2-40B4-BE49-F238E27FC236}">
                <a16:creationId xmlns:a16="http://schemas.microsoft.com/office/drawing/2014/main" id="{C75296BC-13DC-6201-AC56-A377A6CB03F5}"/>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1DEA9B18-177C-8D62-A895-57000F7BD9CC}"/>
              </a:ext>
            </a:extLst>
          </p:cNvPr>
          <p:cNvSpPr>
            <a:spLocks noGrp="1"/>
          </p:cNvSpPr>
          <p:nvPr>
            <p:ph type="body" idx="2"/>
          </p:nvPr>
        </p:nvSpPr>
        <p:spPr/>
        <p:txBody>
          <a:bodyPr/>
          <a:lstStyle/>
          <a:p>
            <a:endParaRPr lang="en-US"/>
          </a:p>
        </p:txBody>
      </p:sp>
      <p:sp>
        <p:nvSpPr>
          <p:cNvPr id="5" name="Slide Number Placeholder 4">
            <a:extLst>
              <a:ext uri="{FF2B5EF4-FFF2-40B4-BE49-F238E27FC236}">
                <a16:creationId xmlns:a16="http://schemas.microsoft.com/office/drawing/2014/main" id="{59DD2E69-1FBC-CAB1-B048-8CDF829D8C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7</a:t>
            </a:fld>
            <a:endParaRPr lang="en"/>
          </a:p>
        </p:txBody>
      </p:sp>
      <p:pic>
        <p:nvPicPr>
          <p:cNvPr id="7" name="Picture 6" descr="A screen shot of a computer&#10;&#10;AI-generated content may be incorrect.">
            <a:extLst>
              <a:ext uri="{FF2B5EF4-FFF2-40B4-BE49-F238E27FC236}">
                <a16:creationId xmlns:a16="http://schemas.microsoft.com/office/drawing/2014/main" id="{050338C1-1E03-E7AB-BF79-FA493C5180C0}"/>
              </a:ext>
            </a:extLst>
          </p:cNvPr>
          <p:cNvPicPr>
            <a:picLocks noChangeAspect="1"/>
          </p:cNvPicPr>
          <p:nvPr/>
        </p:nvPicPr>
        <p:blipFill rotWithShape="1">
          <a:blip r:embed="rId2"/>
          <a:srcRect l="21410" t="13100" r="21023" b="3493"/>
          <a:stretch>
            <a:fillRect/>
          </a:stretch>
        </p:blipFill>
        <p:spPr>
          <a:xfrm>
            <a:off x="2921958" y="1072530"/>
            <a:ext cx="2998028" cy="3749040"/>
          </a:xfrm>
          <a:prstGeom prst="rect">
            <a:avLst/>
          </a:prstGeom>
        </p:spPr>
      </p:pic>
    </p:spTree>
    <p:extLst>
      <p:ext uri="{BB962C8B-B14F-4D97-AF65-F5344CB8AC3E}">
        <p14:creationId xmlns:p14="http://schemas.microsoft.com/office/powerpoint/2010/main" val="61859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prstGeom prst="rect">
            <a:avLst/>
          </a:prstGeom>
        </p:spPr>
        <p:txBody>
          <a:bodyPr spcFirstLastPara="1" wrap="square" lIns="91425" tIns="91425" rIns="91425" bIns="91425" anchor="t" anchorCtr="0">
            <a:noAutofit/>
          </a:bodyPr>
          <a:lstStyle/>
          <a:p>
            <a:r>
              <a:rPr lang="en" dirty="0"/>
              <a:t>Attendance/Tardies/School Hours</a:t>
            </a:r>
          </a:p>
        </p:txBody>
      </p:sp>
      <p:sp>
        <p:nvSpPr>
          <p:cNvPr id="103" name="Google Shape;103;p19"/>
          <p:cNvSpPr txBox="1">
            <a:spLocks noGrp="1"/>
          </p:cNvSpPr>
          <p:nvPr>
            <p:ph type="body" idx="1"/>
          </p:nvPr>
        </p:nvSpPr>
        <p:spPr>
          <a:prstGeom prst="rect">
            <a:avLst/>
          </a:prstGeom>
        </p:spPr>
        <p:txBody>
          <a:bodyPr spcFirstLastPara="1" wrap="square" lIns="91425" tIns="91425" rIns="91425" bIns="91425" anchor="t" anchorCtr="0">
            <a:noAutofit/>
          </a:bodyPr>
          <a:lstStyle/>
          <a:p>
            <a:pPr marL="0" indent="0">
              <a:buNone/>
            </a:pPr>
            <a:endParaRPr lang="en" sz="1600" b="1" dirty="0">
              <a:latin typeface="+mj-lt"/>
            </a:endParaRPr>
          </a:p>
          <a:p>
            <a:pPr marL="0" indent="0">
              <a:buNone/>
            </a:pPr>
            <a:endParaRPr lang="en" sz="1600" b="1" dirty="0"/>
          </a:p>
          <a:p>
            <a:pPr marL="0" lvl="0" indent="0" algn="l">
              <a:spcBef>
                <a:spcPts val="0"/>
              </a:spcBef>
              <a:spcAft>
                <a:spcPts val="0"/>
              </a:spcAft>
              <a:buNone/>
            </a:pPr>
            <a:r>
              <a:rPr lang="en" sz="1600" b="1" dirty="0">
                <a:latin typeface="+mj-lt"/>
              </a:rPr>
              <a:t>School Hours:  8:15-3:15</a:t>
            </a:r>
            <a:endParaRPr lang="en" dirty="0">
              <a:latin typeface="+mj-lt"/>
            </a:endParaRPr>
          </a:p>
          <a:p>
            <a:pPr marL="0" lvl="0" indent="0" algn="l" rtl="0">
              <a:spcBef>
                <a:spcPts val="0"/>
              </a:spcBef>
              <a:spcAft>
                <a:spcPts val="0"/>
              </a:spcAft>
              <a:buNone/>
            </a:pPr>
            <a:endParaRPr lang="en" sz="1600" b="1" dirty="0">
              <a:latin typeface="+mj-lt"/>
            </a:endParaRPr>
          </a:p>
          <a:p>
            <a:pPr marL="0" lvl="0" indent="0" algn="l" rtl="0">
              <a:spcBef>
                <a:spcPts val="0"/>
              </a:spcBef>
              <a:spcAft>
                <a:spcPts val="0"/>
              </a:spcAft>
              <a:buNone/>
            </a:pPr>
            <a:r>
              <a:rPr lang="en" sz="1600" b="1" dirty="0">
                <a:latin typeface="+mj-lt"/>
              </a:rPr>
              <a:t>If your child is going to be absent for several days, please let us know so that we can gather make up work.  We will need ample notice to gather materials.  </a:t>
            </a:r>
          </a:p>
          <a:p>
            <a:pPr marL="0" lvl="0" indent="0" algn="l" rtl="0">
              <a:spcBef>
                <a:spcPts val="0"/>
              </a:spcBef>
              <a:spcAft>
                <a:spcPts val="0"/>
              </a:spcAft>
              <a:buNone/>
            </a:pPr>
            <a:endParaRPr lang="en" sz="1600" b="1" dirty="0">
              <a:latin typeface="+mj-lt"/>
            </a:endParaRPr>
          </a:p>
          <a:p>
            <a:pPr marL="0" lvl="0" indent="0" algn="l" rtl="0">
              <a:spcBef>
                <a:spcPts val="0"/>
              </a:spcBef>
              <a:spcAft>
                <a:spcPts val="0"/>
              </a:spcAft>
              <a:buNone/>
            </a:pPr>
            <a:r>
              <a:rPr lang="en" sz="1600" b="1" dirty="0">
                <a:latin typeface="+mj-lt"/>
              </a:rPr>
              <a:t>When your child returns to school, please send an excuse note/doctor note. </a:t>
            </a:r>
            <a:endParaRPr sz="1600" b="1" dirty="0">
              <a:latin typeface="+mj-lt"/>
            </a:endParaRPr>
          </a:p>
        </p:txBody>
      </p:sp>
      <p:sp>
        <p:nvSpPr>
          <p:cNvPr id="104" name="Google Shape;104;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indent="0">
              <a:buNone/>
            </a:pPr>
            <a:endParaRPr lang="en-US" sz="1600" b="1" dirty="0"/>
          </a:p>
          <a:p>
            <a:pPr marL="0" indent="0">
              <a:buNone/>
            </a:pPr>
            <a:endParaRPr lang="en-US" sz="1600" b="1" dirty="0"/>
          </a:p>
          <a:p>
            <a:pPr marL="0" indent="0">
              <a:buNone/>
            </a:pPr>
            <a:endParaRPr lang="en-US" sz="1600" b="1" dirty="0"/>
          </a:p>
          <a:p>
            <a:pPr marL="0" indent="0">
              <a:buNone/>
            </a:pPr>
            <a:endParaRPr lang="en-US" sz="1600" b="1" dirty="0"/>
          </a:p>
          <a:p>
            <a:pPr marL="0" indent="0">
              <a:buNone/>
            </a:pPr>
            <a:r>
              <a:rPr lang="en-US" sz="1600" b="1" dirty="0">
                <a:latin typeface="+mj-lt"/>
              </a:rPr>
              <a:t>Make up work is the responsibility of the student!  </a:t>
            </a:r>
            <a:endParaRPr lang="en-US" dirty="0">
              <a:latin typeface="+mj-lt"/>
            </a:endParaRPr>
          </a:p>
          <a:p>
            <a:pPr marL="0" lvl="0" indent="0" algn="l">
              <a:lnSpc>
                <a:spcPct val="114999"/>
              </a:lnSpc>
              <a:spcBef>
                <a:spcPts val="0"/>
              </a:spcBef>
              <a:spcAft>
                <a:spcPts val="0"/>
              </a:spcAft>
              <a:buNone/>
            </a:pPr>
            <a:endParaRPr lang="en-US" sz="1600" b="1" dirty="0">
              <a:latin typeface="+mj-lt"/>
            </a:endParaRPr>
          </a:p>
          <a:p>
            <a:pPr marL="0" indent="0">
              <a:lnSpc>
                <a:spcPct val="114999"/>
              </a:lnSpc>
              <a:buNone/>
            </a:pPr>
            <a:r>
              <a:rPr lang="en-US" sz="1600" b="1" dirty="0">
                <a:latin typeface="+mj-lt"/>
              </a:rPr>
              <a:t>Dismissal: Please pick up your child at 3:15. We often have meetings scheduled at 3:30 that we must attend.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4</a:t>
            </a:r>
            <a:r>
              <a:rPr lang="en" baseline="30000" dirty="0"/>
              <a:t>th</a:t>
            </a:r>
            <a:r>
              <a:rPr lang="en" dirty="0"/>
              <a:t> grade Schedule</a:t>
            </a:r>
            <a:endParaRPr dirty="0"/>
          </a:p>
        </p:txBody>
      </p:sp>
      <p:sp>
        <p:nvSpPr>
          <p:cNvPr id="110" name="Google Shape;110;p20"/>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mj-lt"/>
              </a:rPr>
              <a:t>8:00-8:15: Good Morning (Homeroom check in)</a:t>
            </a:r>
            <a:endParaRPr dirty="0">
              <a:latin typeface="+mj-lt"/>
            </a:endParaRPr>
          </a:p>
          <a:p>
            <a:pPr marL="0" lvl="0" indent="0" algn="l" rtl="0">
              <a:spcBef>
                <a:spcPts val="1600"/>
              </a:spcBef>
              <a:spcAft>
                <a:spcPts val="0"/>
              </a:spcAft>
              <a:buNone/>
            </a:pPr>
            <a:r>
              <a:rPr lang="en" dirty="0">
                <a:latin typeface="+mj-lt"/>
              </a:rPr>
              <a:t>8:15-9:00: BOOST</a:t>
            </a:r>
            <a:endParaRPr dirty="0">
              <a:latin typeface="+mj-lt"/>
            </a:endParaRPr>
          </a:p>
          <a:p>
            <a:pPr marL="0" lvl="0" indent="0" algn="l" rtl="0">
              <a:spcBef>
                <a:spcPts val="1600"/>
              </a:spcBef>
              <a:spcAft>
                <a:spcPts val="0"/>
              </a:spcAft>
              <a:buNone/>
            </a:pPr>
            <a:r>
              <a:rPr lang="en" dirty="0">
                <a:latin typeface="+mj-lt"/>
              </a:rPr>
              <a:t>9:05-10:35: Block 1 </a:t>
            </a:r>
            <a:endParaRPr dirty="0">
              <a:latin typeface="+mj-lt"/>
            </a:endParaRPr>
          </a:p>
          <a:p>
            <a:pPr marL="0" lvl="0" indent="0" algn="l" rtl="0">
              <a:spcBef>
                <a:spcPts val="1600"/>
              </a:spcBef>
              <a:spcAft>
                <a:spcPts val="0"/>
              </a:spcAft>
              <a:buNone/>
            </a:pPr>
            <a:r>
              <a:rPr lang="en" dirty="0">
                <a:latin typeface="+mj-lt"/>
              </a:rPr>
              <a:t>10:35-11:25: ENCORE</a:t>
            </a:r>
            <a:endParaRPr dirty="0">
              <a:latin typeface="+mj-lt"/>
            </a:endParaRPr>
          </a:p>
          <a:p>
            <a:pPr marL="0" lvl="0" indent="0" algn="l" rtl="0">
              <a:spcBef>
                <a:spcPts val="1600"/>
              </a:spcBef>
              <a:spcAft>
                <a:spcPts val="0"/>
              </a:spcAft>
              <a:buNone/>
            </a:pPr>
            <a:r>
              <a:rPr lang="en" dirty="0">
                <a:latin typeface="+mj-lt"/>
              </a:rPr>
              <a:t>11:30-1:00: Block 2 </a:t>
            </a:r>
            <a:endParaRPr dirty="0">
              <a:latin typeface="+mj-lt"/>
            </a:endParaRPr>
          </a:p>
          <a:p>
            <a:pPr marL="0" lvl="0" indent="0" algn="l" rtl="0">
              <a:spcBef>
                <a:spcPts val="1600"/>
              </a:spcBef>
              <a:spcAft>
                <a:spcPts val="0"/>
              </a:spcAft>
              <a:buNone/>
            </a:pPr>
            <a:r>
              <a:rPr lang="en" dirty="0">
                <a:latin typeface="+mj-lt"/>
              </a:rPr>
              <a:t>1:00-1:30: LUNCH</a:t>
            </a:r>
            <a:endParaRPr dirty="0">
              <a:latin typeface="+mj-lt"/>
            </a:endParaRPr>
          </a:p>
          <a:p>
            <a:pPr marL="0" lvl="0" indent="0" algn="l" rtl="0">
              <a:spcBef>
                <a:spcPts val="1600"/>
              </a:spcBef>
              <a:spcAft>
                <a:spcPts val="1600"/>
              </a:spcAft>
              <a:buNone/>
            </a:pPr>
            <a:r>
              <a:rPr lang="en" dirty="0">
                <a:latin typeface="+mj-lt"/>
              </a:rPr>
              <a:t>1:35-3:00: Block 3 </a:t>
            </a:r>
            <a:endParaRPr dirty="0">
              <a:latin typeface="+mj-lt"/>
            </a:endParaRPr>
          </a:p>
        </p:txBody>
      </p:sp>
      <p:sp>
        <p:nvSpPr>
          <p:cNvPr id="111" name="Google Shape;111;p20"/>
          <p:cNvSpPr txBox="1">
            <a:spLocks noGrp="1"/>
          </p:cNvSpPr>
          <p:nvPr>
            <p:ph type="body" idx="2"/>
          </p:nvPr>
        </p:nvSpPr>
        <p:spPr>
          <a:xfrm>
            <a:off x="4683760" y="619760"/>
            <a:ext cx="4148540" cy="3949115"/>
          </a:xfrm>
          <a:prstGeom prst="rect">
            <a:avLst/>
          </a:prstGeom>
        </p:spPr>
        <p:txBody>
          <a:bodyPr spcFirstLastPara="1" wrap="square" lIns="91425" tIns="91425" rIns="91425" bIns="91425" anchor="t" anchorCtr="0">
            <a:noAutofit/>
          </a:bodyPr>
          <a:lstStyle/>
          <a:p>
            <a:pPr marL="0" indent="0">
              <a:spcAft>
                <a:spcPts val="1600"/>
              </a:spcAft>
              <a:buNone/>
            </a:pPr>
            <a:endParaRPr lang="en-US" dirty="0"/>
          </a:p>
          <a:p>
            <a:pPr marL="0" indent="0">
              <a:spcAft>
                <a:spcPts val="1600"/>
              </a:spcAft>
              <a:buNone/>
            </a:pPr>
            <a:endParaRPr lang="en-US" dirty="0"/>
          </a:p>
          <a:p>
            <a:pPr marL="0" lvl="0" indent="0" algn="l">
              <a:spcBef>
                <a:spcPts val="0"/>
              </a:spcBef>
              <a:spcAft>
                <a:spcPts val="1600"/>
              </a:spcAft>
              <a:buNone/>
            </a:pPr>
            <a:r>
              <a:rPr lang="en-US" dirty="0">
                <a:latin typeface="+mj-lt"/>
              </a:rPr>
              <a:t>RECESS occurs during Sci/SS.</a:t>
            </a:r>
          </a:p>
          <a:p>
            <a:pPr marL="0" lvl="0" indent="0" algn="l" rtl="0">
              <a:spcBef>
                <a:spcPts val="0"/>
              </a:spcBef>
              <a:spcAft>
                <a:spcPts val="1600"/>
              </a:spcAft>
              <a:buNone/>
            </a:pPr>
            <a:r>
              <a:rPr lang="en-US" dirty="0">
                <a:latin typeface="+mj-lt"/>
              </a:rPr>
              <a:t>We will operate on an A/B schedule.  </a:t>
            </a:r>
            <a:r>
              <a:rPr lang="en-US" b="1" dirty="0">
                <a:latin typeface="+mj-lt"/>
              </a:rPr>
              <a:t>See homeroom websites for specifics on schedules.</a:t>
            </a:r>
          </a:p>
          <a:p>
            <a:pPr marL="0" lvl="0" indent="0" algn="l" rtl="0">
              <a:spcBef>
                <a:spcPts val="0"/>
              </a:spcBef>
              <a:spcAft>
                <a:spcPts val="1600"/>
              </a:spcAft>
              <a:buNone/>
            </a:pPr>
            <a:r>
              <a:rPr lang="en-US" dirty="0">
                <a:latin typeface="+mj-lt"/>
              </a:rPr>
              <a:t>ENCORE: Varies by teacher</a:t>
            </a:r>
          </a:p>
          <a:p>
            <a:pPr marL="0" lvl="0" indent="0" algn="l" rtl="0">
              <a:spcBef>
                <a:spcPts val="0"/>
              </a:spcBef>
              <a:spcAft>
                <a:spcPts val="1600"/>
              </a:spcAft>
              <a:buNone/>
            </a:pPr>
            <a:endParaRPr lang="en-US" dirty="0"/>
          </a:p>
          <a:p>
            <a:pPr marL="0" lvl="0" indent="0" algn="l" rtl="0">
              <a:spcBef>
                <a:spcPts val="0"/>
              </a:spcBef>
              <a:spcAft>
                <a:spcPts val="1600"/>
              </a:spcAft>
              <a:buNone/>
            </a:pPr>
            <a:endParaRPr dirty="0"/>
          </a:p>
        </p:txBody>
      </p:sp>
    </p:spTree>
  </p:cSld>
  <p:clrMapOvr>
    <a:masterClrMapping/>
  </p:clrMapOvr>
</p:sld>
</file>

<file path=ppt/theme/theme1.xml><?xml version="1.0" encoding="utf-8"?>
<a:theme xmlns:a="http://schemas.openxmlformats.org/drawingml/2006/main" name="ChronicleVTI">
  <a:themeElements>
    <a:clrScheme name="ChronicleVTI">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hronicleVTI">
      <a:majorFont>
        <a:latin typeface="Univers Condensed"/>
        <a:ea typeface=""/>
        <a:cs typeface=""/>
      </a:majorFont>
      <a:minorFont>
        <a:latin typeface="Calisto MT" panose="02040603050505030304"/>
        <a:ea typeface=""/>
        <a:cs typeface=""/>
      </a:minorFont>
    </a:fontScheme>
    <a:fmtScheme name="Chronicle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34FD3B1-53CD-4A5C-943C-C44DFF248C3E}" vid="{19A790DA-2E4D-4134-98A6-7DECB1A1B84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297b5f9-a4be-4d13-8f4a-12e45e2a0d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BFEBE758A65DE49AC6D2630068105D5" ma:contentTypeVersion="16" ma:contentTypeDescription="Create a new document." ma:contentTypeScope="" ma:versionID="03475b4fbfd9aca8af0c7036c0768a8e">
  <xsd:schema xmlns:xsd="http://www.w3.org/2001/XMLSchema" xmlns:xs="http://www.w3.org/2001/XMLSchema" xmlns:p="http://schemas.microsoft.com/office/2006/metadata/properties" xmlns:ns3="a297b5f9-a4be-4d13-8f4a-12e45e2a0dd0" xmlns:ns4="e1eabb57-6f85-4952-9b61-0e41ad5ac847" targetNamespace="http://schemas.microsoft.com/office/2006/metadata/properties" ma:root="true" ma:fieldsID="d272d21a39620914245672d2b842d304" ns3:_="" ns4:_="">
    <xsd:import namespace="a297b5f9-a4be-4d13-8f4a-12e45e2a0dd0"/>
    <xsd:import namespace="e1eabb57-6f85-4952-9b61-0e41ad5ac84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_activity"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97b5f9-a4be-4d13-8f4a-12e45e2a0d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eabb57-6f85-4952-9b61-0e41ad5ac84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CFA8BA-0F16-4F74-AEA9-3AB45C51FD4E}">
  <ds:schemaRefs>
    <ds:schemaRef ds:uri="http://schemas.microsoft.com/sharepoint/v3/contenttype/forms"/>
  </ds:schemaRefs>
</ds:datastoreItem>
</file>

<file path=customXml/itemProps2.xml><?xml version="1.0" encoding="utf-8"?>
<ds:datastoreItem xmlns:ds="http://schemas.openxmlformats.org/officeDocument/2006/customXml" ds:itemID="{483E19B9-1C5C-4A24-84F5-2682C16192A4}">
  <ds:schemaRefs>
    <ds:schemaRef ds:uri="e1eabb57-6f85-4952-9b61-0e41ad5ac847"/>
    <ds:schemaRef ds:uri="a297b5f9-a4be-4d13-8f4a-12e45e2a0dd0"/>
    <ds:schemaRef ds:uri="http://schemas.openxmlformats.org/package/2006/metadata/core-properties"/>
    <ds:schemaRef ds:uri="http://purl.org/dc/elements/1.1/"/>
    <ds:schemaRef ds:uri="http://purl.org/dc/dcmitype/"/>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ED79E587-529D-4A9C-BDD4-5C8BAA932E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97b5f9-a4be-4d13-8f4a-12e45e2a0dd0"/>
    <ds:schemaRef ds:uri="e1eabb57-6f85-4952-9b61-0e41ad5ac8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2b291c94-5eb0-44b7-89ea-4baf16ecc4a9}" enabled="0" method="" siteId="{2b291c94-5eb0-44b7-89ea-4baf16ecc4a9}" removed="1"/>
</clbl:labelList>
</file>

<file path=docProps/app.xml><?xml version="1.0" encoding="utf-8"?>
<Properties xmlns="http://schemas.openxmlformats.org/officeDocument/2006/extended-properties" xmlns:vt="http://schemas.openxmlformats.org/officeDocument/2006/docPropsVTypes">
  <TotalTime>10</TotalTime>
  <Words>1739</Words>
  <Application>Microsoft Office PowerPoint</Application>
  <PresentationFormat>On-screen Show (16:9)</PresentationFormat>
  <Paragraphs>179</Paragraphs>
  <Slides>30</Slides>
  <Notes>14</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ChronicleVTI</vt:lpstr>
      <vt:lpstr>Welcome to  Fourth Grade! 2025-2026</vt:lpstr>
      <vt:lpstr>Ms. Bowden</vt:lpstr>
      <vt:lpstr>C. Northcutt </vt:lpstr>
      <vt:lpstr>Ms. Hertzka   </vt:lpstr>
      <vt:lpstr>Weekly Communication</vt:lpstr>
      <vt:lpstr>Behavior</vt:lpstr>
      <vt:lpstr>    Personal  Wireless Communication Devices</vt:lpstr>
      <vt:lpstr>Attendance/Tardies/School Hours</vt:lpstr>
      <vt:lpstr>4th grade Schedule</vt:lpstr>
      <vt:lpstr>SNACKS and WATER BOTTLES</vt:lpstr>
      <vt:lpstr>Conferences</vt:lpstr>
      <vt:lpstr>   Curriculum: WONDERS</vt:lpstr>
      <vt:lpstr>Reading Log</vt:lpstr>
      <vt:lpstr>Curriculum: enVision Math</vt:lpstr>
      <vt:lpstr>Math Facts</vt:lpstr>
      <vt:lpstr>Science/Social Studies</vt:lpstr>
      <vt:lpstr>SCS Grading Policy</vt:lpstr>
      <vt:lpstr>Homework</vt:lpstr>
      <vt:lpstr>Viewing Grades</vt:lpstr>
      <vt:lpstr>Birthdays</vt:lpstr>
      <vt:lpstr>4th grade Field Trip to Discovery</vt:lpstr>
      <vt:lpstr>School Cash online</vt:lpstr>
      <vt:lpstr>Arrival and Dismissal Procedures</vt:lpstr>
      <vt:lpstr>Cross Country</vt:lpstr>
      <vt:lpstr>Uniform Policy</vt:lpstr>
      <vt:lpstr>Honor Society</vt:lpstr>
      <vt:lpstr>Communication!  Download Class Dojo app!</vt:lpstr>
      <vt:lpstr>School handbook acknowledgement</vt:lpstr>
      <vt:lpstr>Contact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4-02!!  2020-2021</dc:title>
  <cp:lastModifiedBy>ERIN  BOWDEN</cp:lastModifiedBy>
  <cp:revision>7</cp:revision>
  <dcterms:modified xsi:type="dcterms:W3CDTF">2025-08-13T12:59:07Z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0x010100ABFEBE758A65DE49AC6D2630068105D5</vt:lpwstr>
  </property>
</Properties>
</file>